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48ED9-630C-43D6-9E36-FD113273CD7E}" type="datetimeFigureOut">
              <a:rPr lang="en-GB" smtClean="0"/>
              <a:t>12/02/2012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555E2-F149-4204-9773-1E0B7C28FF8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5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1" descr="renew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3" y="72713"/>
            <a:ext cx="1832034" cy="62085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ângulo 3"/>
          <p:cNvSpPr/>
          <p:nvPr userDrawn="1"/>
        </p:nvSpPr>
        <p:spPr>
          <a:xfrm>
            <a:off x="1959496" y="108138"/>
            <a:ext cx="45719" cy="55800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aixaDeTexto 4"/>
          <p:cNvSpPr txBox="1"/>
          <p:nvPr userDrawn="1"/>
        </p:nvSpPr>
        <p:spPr>
          <a:xfrm>
            <a:off x="2019501" y="70332"/>
            <a:ext cx="2940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noProof="0" dirty="0" smtClean="0">
                <a:solidFill>
                  <a:srgbClr val="000099"/>
                </a:solidFill>
              </a:rPr>
              <a:t>Readdressing Education</a:t>
            </a:r>
          </a:p>
          <a:p>
            <a:pPr algn="l"/>
            <a:r>
              <a:rPr lang="en-US" sz="1800" noProof="0" dirty="0" smtClean="0">
                <a:solidFill>
                  <a:srgbClr val="000099"/>
                </a:solidFill>
              </a:rPr>
              <a:t>in Nourishing Experts Skills</a:t>
            </a:r>
            <a:endParaRPr lang="en-US" sz="1800" noProof="0" dirty="0">
              <a:solidFill>
                <a:srgbClr val="000099"/>
              </a:solidFill>
            </a:endParaRPr>
          </a:p>
        </p:txBody>
      </p:sp>
      <p:sp>
        <p:nvSpPr>
          <p:cNvPr id="12" name="CaixaDeTexto 11"/>
          <p:cNvSpPr txBox="1"/>
          <p:nvPr userDrawn="1"/>
        </p:nvSpPr>
        <p:spPr>
          <a:xfrm>
            <a:off x="0" y="6270958"/>
            <a:ext cx="9151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noProof="0" dirty="0" smtClean="0">
                <a:solidFill>
                  <a:srgbClr val="000099"/>
                </a:solidFill>
              </a:rPr>
              <a:t>oficeforma      portugal      magisterial lesson 2      new skills for new jobs</a:t>
            </a:r>
            <a:endParaRPr lang="en-US" sz="2400" b="0" noProof="0" dirty="0">
              <a:solidFill>
                <a:srgbClr val="000099"/>
              </a:solidFill>
            </a:endParaRPr>
          </a:p>
        </p:txBody>
      </p:sp>
      <p:sp>
        <p:nvSpPr>
          <p:cNvPr id="14" name="Rectângulo 13"/>
          <p:cNvSpPr/>
          <p:nvPr userDrawn="1"/>
        </p:nvSpPr>
        <p:spPr>
          <a:xfrm>
            <a:off x="1678144" y="6396649"/>
            <a:ext cx="45719" cy="25894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ângulo 15"/>
          <p:cNvSpPr/>
          <p:nvPr userDrawn="1"/>
        </p:nvSpPr>
        <p:spPr>
          <a:xfrm>
            <a:off x="3137852" y="6396648"/>
            <a:ext cx="45719" cy="25894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ângulo 16"/>
          <p:cNvSpPr/>
          <p:nvPr userDrawn="1"/>
        </p:nvSpPr>
        <p:spPr>
          <a:xfrm>
            <a:off x="5968518" y="6396650"/>
            <a:ext cx="45719" cy="25894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2" descr="llp logo ingles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553" y="78146"/>
            <a:ext cx="1573095" cy="62175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260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9FF6-5E3C-45CC-A81A-89137464DBB9}" type="datetime1">
              <a:rPr lang="en-GB" smtClean="0"/>
              <a:t>12/02/2012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6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8800-6470-456E-BA7F-4E590357AAD9}" type="datetime1">
              <a:rPr lang="en-GB" smtClean="0"/>
              <a:t>12/02/2012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797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7F12-A27D-428C-8F26-F2BDFF7107AC}" type="datetime1">
              <a:rPr lang="en-GB" smtClean="0"/>
              <a:t>12/02/2012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269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B8CB-7E56-4F73-A087-3ACC7BF86A6F}" type="datetime1">
              <a:rPr lang="en-GB" smtClean="0"/>
              <a:t>12/02/2012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585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F30D-E06D-4704-887A-8DEEC639BF9B}" type="datetime1">
              <a:rPr lang="en-GB" smtClean="0"/>
              <a:t>12/02/2012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68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B7D9-8AA8-416D-B654-0A069CEBED86}" type="datetime1">
              <a:rPr lang="en-GB" smtClean="0"/>
              <a:t>12/02/2012</a:t>
            </a:fld>
            <a:endParaRPr lang="en-GB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1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A087-CF49-41EF-8A4D-64E069909890}" type="datetime1">
              <a:rPr lang="en-GB" smtClean="0"/>
              <a:t>12/02/2012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47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63C0-B73E-491F-8225-283D25EBF693}" type="datetime1">
              <a:rPr lang="en-GB" smtClean="0"/>
              <a:t>12/02/2012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67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5D4F-CF12-4481-A298-15E85A0AB873}" type="datetime1">
              <a:rPr lang="en-GB" smtClean="0"/>
              <a:t>12/02/2012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52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1930-47C4-4753-BD55-849215CF4529}" type="datetime1">
              <a:rPr lang="en-GB" smtClean="0"/>
              <a:t>12/02/2012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80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6104D-2362-46E6-8326-C5D866171E74}" type="datetime1">
              <a:rPr lang="en-GB" smtClean="0"/>
              <a:t>12/02/2012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46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09674" y="2175144"/>
            <a:ext cx="2962333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PT" sz="4700" b="1" dirty="0" smtClean="0">
                <a:solidFill>
                  <a:srgbClr val="000099"/>
                </a:solidFill>
              </a:rPr>
              <a:t>New </a:t>
            </a:r>
            <a:r>
              <a:rPr lang="en-US" sz="4700" b="1" dirty="0" smtClean="0">
                <a:solidFill>
                  <a:srgbClr val="000099"/>
                </a:solidFill>
              </a:rPr>
              <a:t>Skills</a:t>
            </a:r>
            <a:endParaRPr lang="en-US" sz="4700" b="1" dirty="0">
              <a:solidFill>
                <a:srgbClr val="000099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376697" y="2920658"/>
            <a:ext cx="2785787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PT" sz="4700" b="1" dirty="0" smtClean="0">
                <a:solidFill>
                  <a:srgbClr val="000099"/>
                </a:solidFill>
              </a:rPr>
              <a:t>for</a:t>
            </a:r>
            <a:endParaRPr lang="en-GB" sz="4700" b="1" dirty="0">
              <a:solidFill>
                <a:srgbClr val="000099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209674" y="3666016"/>
            <a:ext cx="2962333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PT" sz="4700" b="1" dirty="0" smtClean="0">
                <a:solidFill>
                  <a:srgbClr val="000099"/>
                </a:solidFill>
              </a:rPr>
              <a:t>New Jobs</a:t>
            </a:r>
            <a:endParaRPr lang="en-GB" sz="4700" b="1" dirty="0">
              <a:solidFill>
                <a:srgbClr val="000099"/>
              </a:solidFill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4516497" y="2374114"/>
            <a:ext cx="113388" cy="2001603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aixaDeTexto 13"/>
          <p:cNvSpPr txBox="1"/>
          <p:nvPr/>
        </p:nvSpPr>
        <p:spPr>
          <a:xfrm>
            <a:off x="4951703" y="2173154"/>
            <a:ext cx="3299648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700" b="1" dirty="0" smtClean="0">
                <a:solidFill>
                  <a:srgbClr val="000099"/>
                </a:solidFill>
              </a:rPr>
              <a:t>Up-grading</a:t>
            </a:r>
            <a:endParaRPr lang="en-US" sz="4700" b="1" dirty="0">
              <a:solidFill>
                <a:srgbClr val="000099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975514" y="2919886"/>
            <a:ext cx="3299648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pt-PT" sz="4700" b="1" dirty="0" smtClean="0">
                <a:solidFill>
                  <a:srgbClr val="000099"/>
                </a:solidFill>
              </a:rPr>
              <a:t>Staff </a:t>
            </a:r>
            <a:r>
              <a:rPr lang="en-US" sz="4700" b="1" dirty="0" smtClean="0">
                <a:solidFill>
                  <a:srgbClr val="000099"/>
                </a:solidFill>
              </a:rPr>
              <a:t>and</a:t>
            </a:r>
            <a:endParaRPr lang="en-US" sz="4700" b="1" dirty="0">
              <a:solidFill>
                <a:srgbClr val="000099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973133" y="3658315"/>
            <a:ext cx="3642230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700" b="1" dirty="0" smtClean="0">
                <a:solidFill>
                  <a:srgbClr val="000099"/>
                </a:solidFill>
              </a:rPr>
              <a:t>Organizations</a:t>
            </a:r>
            <a:endParaRPr lang="en-US" sz="47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57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214991" y="-199430"/>
            <a:ext cx="197800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900" noProof="0" dirty="0" smtClean="0">
                <a:solidFill>
                  <a:srgbClr val="000099"/>
                </a:solidFill>
              </a:rPr>
              <a:t>&gt; 03</a:t>
            </a:r>
            <a:endParaRPr lang="en-US" sz="6900" noProof="0" dirty="0">
              <a:solidFill>
                <a:srgbClr val="000099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75458" y="1309368"/>
            <a:ext cx="8263941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700" dirty="0" smtClean="0">
                <a:solidFill>
                  <a:srgbClr val="000099"/>
                </a:solidFill>
              </a:rPr>
              <a:t>Emerging skills needs (</a:t>
            </a:r>
            <a:r>
              <a:rPr lang="en-US" sz="4700" dirty="0" smtClean="0">
                <a:solidFill>
                  <a:srgbClr val="000099"/>
                </a:solidFill>
              </a:rPr>
              <a:t>2&gt;4)</a:t>
            </a:r>
            <a:endParaRPr lang="en-US" sz="4700" dirty="0">
              <a:solidFill>
                <a:srgbClr val="000099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88222" y="2124976"/>
            <a:ext cx="8503951" cy="203132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4200" dirty="0" smtClean="0">
                <a:solidFill>
                  <a:srgbClr val="000099"/>
                </a:solidFill>
              </a:rPr>
              <a:t>Key competences are a combination of knowledge, skills, and</a:t>
            </a:r>
          </a:p>
          <a:p>
            <a:r>
              <a:rPr lang="en-US" sz="4200" dirty="0" smtClean="0">
                <a:solidFill>
                  <a:srgbClr val="000099"/>
                </a:solidFill>
              </a:rPr>
              <a:t>attitudes perceived as essential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15675" y="4156301"/>
            <a:ext cx="8503951" cy="203132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4200" dirty="0" smtClean="0">
                <a:solidFill>
                  <a:srgbClr val="000099"/>
                </a:solidFill>
              </a:rPr>
              <a:t>Aimed </a:t>
            </a:r>
            <a:r>
              <a:rPr lang="en-GB" sz="4200" dirty="0">
                <a:solidFill>
                  <a:srgbClr val="000099"/>
                </a:solidFill>
              </a:rPr>
              <a:t>to improve employability and</a:t>
            </a:r>
          </a:p>
          <a:p>
            <a:r>
              <a:rPr lang="en-GB" sz="4200" dirty="0">
                <a:solidFill>
                  <a:srgbClr val="000099"/>
                </a:solidFill>
              </a:rPr>
              <a:t>civic participation in the context of lifelong learning</a:t>
            </a:r>
            <a:endParaRPr lang="en-US" sz="4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21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214991" y="-199430"/>
            <a:ext cx="197800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900" noProof="0" dirty="0" smtClean="0">
                <a:solidFill>
                  <a:srgbClr val="000099"/>
                </a:solidFill>
              </a:rPr>
              <a:t>&gt; 03</a:t>
            </a:r>
            <a:endParaRPr lang="en-US" sz="6900" noProof="0" dirty="0">
              <a:solidFill>
                <a:srgbClr val="000099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75458" y="1309368"/>
            <a:ext cx="8263941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700" dirty="0" smtClean="0">
                <a:solidFill>
                  <a:srgbClr val="000099"/>
                </a:solidFill>
              </a:rPr>
              <a:t>Emerging skills needs (</a:t>
            </a:r>
            <a:r>
              <a:rPr lang="en-US" sz="4700" dirty="0" smtClean="0">
                <a:solidFill>
                  <a:srgbClr val="000099"/>
                </a:solidFill>
              </a:rPr>
              <a:t>3&gt;4)</a:t>
            </a:r>
            <a:endParaRPr lang="en-US" sz="4700" dirty="0">
              <a:solidFill>
                <a:srgbClr val="000099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02508" y="2124976"/>
            <a:ext cx="8441879" cy="73866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</a:tabLst>
            </a:pPr>
            <a:r>
              <a:rPr lang="en-GB" sz="4200" dirty="0" smtClean="0">
                <a:solidFill>
                  <a:srgbClr val="000099"/>
                </a:solidFill>
              </a:rPr>
              <a:t>&gt;	Communication / </a:t>
            </a:r>
            <a:r>
              <a:rPr lang="en-GB" sz="4200" dirty="0">
                <a:solidFill>
                  <a:srgbClr val="000099"/>
                </a:solidFill>
              </a:rPr>
              <a:t>mother tongue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8399" y="3030937"/>
            <a:ext cx="8441879" cy="73866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</a:tabLst>
            </a:pPr>
            <a:r>
              <a:rPr lang="en-GB" sz="4200" dirty="0" smtClean="0">
                <a:solidFill>
                  <a:srgbClr val="000099"/>
                </a:solidFill>
              </a:rPr>
              <a:t>&gt;	Communication / foreign languages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98398" y="3938413"/>
            <a:ext cx="8441879" cy="73866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</a:tabLst>
            </a:pPr>
            <a:r>
              <a:rPr lang="en-GB" sz="4200" dirty="0" smtClean="0">
                <a:solidFill>
                  <a:srgbClr val="000099"/>
                </a:solidFill>
              </a:rPr>
              <a:t>&gt;	Science and technology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8397" y="4848096"/>
            <a:ext cx="8441879" cy="73866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</a:tabLst>
            </a:pPr>
            <a:r>
              <a:rPr lang="en-GB" sz="4200" dirty="0" smtClean="0">
                <a:solidFill>
                  <a:srgbClr val="000099"/>
                </a:solidFill>
              </a:rPr>
              <a:t>&gt;	Digital competences</a:t>
            </a:r>
            <a:endParaRPr lang="en-US" sz="4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1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214991" y="-199430"/>
            <a:ext cx="197800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900" noProof="0" dirty="0" smtClean="0">
                <a:solidFill>
                  <a:srgbClr val="000099"/>
                </a:solidFill>
              </a:rPr>
              <a:t>&gt; 03</a:t>
            </a:r>
            <a:endParaRPr lang="en-US" sz="6900" noProof="0" dirty="0">
              <a:solidFill>
                <a:srgbClr val="000099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75458" y="1309368"/>
            <a:ext cx="8263941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700" dirty="0" smtClean="0">
                <a:solidFill>
                  <a:srgbClr val="000099"/>
                </a:solidFill>
              </a:rPr>
              <a:t>Emerging skills needs (</a:t>
            </a:r>
            <a:r>
              <a:rPr lang="en-US" sz="4700" dirty="0" smtClean="0">
                <a:solidFill>
                  <a:srgbClr val="000099"/>
                </a:solidFill>
              </a:rPr>
              <a:t>4&gt;4)</a:t>
            </a:r>
            <a:endParaRPr lang="en-US" sz="4700" dirty="0">
              <a:solidFill>
                <a:srgbClr val="000099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02508" y="2124976"/>
            <a:ext cx="8441879" cy="73866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</a:tabLst>
            </a:pPr>
            <a:r>
              <a:rPr lang="en-GB" sz="4200" dirty="0" smtClean="0">
                <a:solidFill>
                  <a:srgbClr val="000099"/>
                </a:solidFill>
              </a:rPr>
              <a:t>&gt;	Learning to learn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8399" y="3030937"/>
            <a:ext cx="8441879" cy="73866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</a:tabLst>
            </a:pPr>
            <a:r>
              <a:rPr lang="en-GB" sz="4200" dirty="0" smtClean="0">
                <a:solidFill>
                  <a:srgbClr val="000099"/>
                </a:solidFill>
              </a:rPr>
              <a:t>&gt;	Social and civic competences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98398" y="3938413"/>
            <a:ext cx="8441879" cy="73866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</a:tabLst>
            </a:pPr>
            <a:r>
              <a:rPr lang="en-GB" sz="4200" dirty="0" smtClean="0">
                <a:solidFill>
                  <a:srgbClr val="000099"/>
                </a:solidFill>
              </a:rPr>
              <a:t>&gt;	Sense initiative / entrepreneurship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8397" y="4848096"/>
            <a:ext cx="8441879" cy="73866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</a:tabLst>
            </a:pPr>
            <a:r>
              <a:rPr lang="en-GB" sz="4200" dirty="0" smtClean="0">
                <a:solidFill>
                  <a:srgbClr val="000099"/>
                </a:solidFill>
              </a:rPr>
              <a:t>&gt;	Cultural awareness / expression</a:t>
            </a:r>
            <a:endParaRPr lang="en-US" sz="4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2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72882" y="1039146"/>
            <a:ext cx="8263941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717550" algn="l"/>
              </a:tabLst>
            </a:pPr>
            <a:r>
              <a:rPr lang="en-US" sz="4700" dirty="0" smtClean="0">
                <a:solidFill>
                  <a:srgbClr val="000099"/>
                </a:solidFill>
              </a:rPr>
              <a:t>1&gt;	General overview</a:t>
            </a:r>
            <a:endParaRPr lang="en-US" sz="4700" dirty="0">
              <a:solidFill>
                <a:srgbClr val="000099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1350" y="1854731"/>
            <a:ext cx="8263941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717550" algn="l"/>
              </a:tabLst>
            </a:pPr>
            <a:r>
              <a:rPr lang="en-US" sz="4700" dirty="0" smtClean="0">
                <a:solidFill>
                  <a:srgbClr val="000099"/>
                </a:solidFill>
              </a:rPr>
              <a:t>2&gt;	Key stakeholders</a:t>
            </a:r>
            <a:endParaRPr lang="en-US" sz="4700" dirty="0">
              <a:solidFill>
                <a:srgbClr val="000099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2985" y="2669721"/>
            <a:ext cx="8263941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717550" algn="l"/>
              </a:tabLst>
            </a:pPr>
            <a:r>
              <a:rPr lang="en-US" sz="4700" dirty="0" smtClean="0">
                <a:solidFill>
                  <a:srgbClr val="000099"/>
                </a:solidFill>
              </a:rPr>
              <a:t>3&gt;	Emerging skills needs</a:t>
            </a:r>
            <a:endParaRPr lang="en-US" sz="4700" dirty="0">
              <a:solidFill>
                <a:srgbClr val="000099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11381" y="3488209"/>
            <a:ext cx="8290942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717550" algn="l"/>
              </a:tabLst>
            </a:pPr>
            <a:r>
              <a:rPr lang="en-US" sz="4700" dirty="0" smtClean="0">
                <a:solidFill>
                  <a:srgbClr val="000099"/>
                </a:solidFill>
              </a:rPr>
              <a:t>4&gt;	Responsive education systems</a:t>
            </a:r>
            <a:endParaRPr lang="en-US" sz="4700" dirty="0">
              <a:solidFill>
                <a:srgbClr val="000099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96309" y="4303817"/>
            <a:ext cx="8263941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717550" algn="l"/>
              </a:tabLst>
            </a:pPr>
            <a:r>
              <a:rPr lang="en-US" sz="4700" dirty="0" smtClean="0">
                <a:solidFill>
                  <a:srgbClr val="000099"/>
                </a:solidFill>
              </a:rPr>
              <a:t>5&gt;	Emerging skills demands</a:t>
            </a:r>
            <a:endParaRPr lang="en-US" sz="4700" dirty="0">
              <a:solidFill>
                <a:srgbClr val="000099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93970" y="5119425"/>
            <a:ext cx="8266280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717550" algn="l"/>
              </a:tabLst>
            </a:pPr>
            <a:r>
              <a:rPr lang="en-US" sz="4700" dirty="0" smtClean="0">
                <a:solidFill>
                  <a:srgbClr val="000099"/>
                </a:solidFill>
              </a:rPr>
              <a:t>6&gt;	Recommendations</a:t>
            </a:r>
            <a:endParaRPr lang="en-US" sz="47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5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214991" y="-199430"/>
            <a:ext cx="197800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900" noProof="0" dirty="0" smtClean="0">
                <a:solidFill>
                  <a:srgbClr val="000099"/>
                </a:solidFill>
              </a:rPr>
              <a:t>&gt; 01</a:t>
            </a:r>
            <a:endParaRPr lang="en-US" sz="6900" noProof="0" dirty="0">
              <a:solidFill>
                <a:srgbClr val="000099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18687" y="1378424"/>
            <a:ext cx="8263941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700" dirty="0" smtClean="0">
                <a:solidFill>
                  <a:srgbClr val="000099"/>
                </a:solidFill>
              </a:rPr>
              <a:t>The driver: labor market</a:t>
            </a:r>
            <a:endParaRPr lang="en-US" sz="4700" dirty="0">
              <a:solidFill>
                <a:srgbClr val="000099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11818" y="2397891"/>
            <a:ext cx="8216665" cy="33239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rgbClr val="000099"/>
                </a:solidFill>
              </a:rPr>
              <a:t>What approach  to make education and training systems more responsive to emerging skills needs, to match future demands in more and more globalized labor markets ?</a:t>
            </a:r>
            <a:endParaRPr lang="en-US" sz="4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7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214991" y="-199430"/>
            <a:ext cx="197800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900" noProof="0" dirty="0" smtClean="0">
                <a:solidFill>
                  <a:srgbClr val="000099"/>
                </a:solidFill>
              </a:rPr>
              <a:t>&gt; 01</a:t>
            </a:r>
            <a:endParaRPr lang="en-US" sz="6900" noProof="0" dirty="0">
              <a:solidFill>
                <a:srgbClr val="000099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18687" y="1312889"/>
            <a:ext cx="8263941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700" dirty="0" smtClean="0">
                <a:solidFill>
                  <a:srgbClr val="000099"/>
                </a:solidFill>
              </a:rPr>
              <a:t>The EU context</a:t>
            </a:r>
            <a:endParaRPr lang="en-US" sz="4700" dirty="0">
              <a:solidFill>
                <a:srgbClr val="000099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01338" y="2128647"/>
            <a:ext cx="8216665" cy="39703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rgbClr val="000099"/>
                </a:solidFill>
              </a:rPr>
              <a:t>Key competences are a central feature of lifelong learning policies at the EU level and in Member States in comparison with the USA for example (see also Australia and  Asia-Pacific).</a:t>
            </a:r>
            <a:endParaRPr lang="en-US" sz="4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214991" y="-199430"/>
            <a:ext cx="197800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900" noProof="0" dirty="0" smtClean="0">
                <a:solidFill>
                  <a:srgbClr val="000099"/>
                </a:solidFill>
              </a:rPr>
              <a:t>&gt; 02</a:t>
            </a:r>
            <a:endParaRPr lang="en-US" sz="6900" noProof="0" dirty="0">
              <a:solidFill>
                <a:srgbClr val="000099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70265" y="1311524"/>
            <a:ext cx="8263941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700" dirty="0" smtClean="0">
                <a:solidFill>
                  <a:srgbClr val="000099"/>
                </a:solidFill>
              </a:rPr>
              <a:t>Key player: researchers</a:t>
            </a:r>
            <a:endParaRPr lang="en-US" sz="4700" dirty="0">
              <a:solidFill>
                <a:srgbClr val="000099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08621" y="2125831"/>
            <a:ext cx="8216665" cy="203132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rgbClr val="000099"/>
                </a:solidFill>
              </a:rPr>
              <a:t>On what would the learning and teaching experience be based without underpinning research?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5452" y="4158434"/>
            <a:ext cx="2200108" cy="73866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rgbClr val="000099"/>
                </a:solidFill>
                <a:sym typeface="Symbol"/>
              </a:rPr>
              <a:t> </a:t>
            </a:r>
            <a:r>
              <a:rPr lang="en-US" sz="4200" dirty="0" smtClean="0">
                <a:solidFill>
                  <a:srgbClr val="000099"/>
                </a:solidFill>
              </a:rPr>
              <a:t>Dogma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142258" y="4157665"/>
            <a:ext cx="2200108" cy="73866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rgbClr val="000099"/>
                </a:solidFill>
                <a:sym typeface="Symbol"/>
              </a:rPr>
              <a:t> </a:t>
            </a:r>
            <a:r>
              <a:rPr lang="en-US" sz="4200" dirty="0" smtClean="0">
                <a:solidFill>
                  <a:srgbClr val="000099"/>
                </a:solidFill>
              </a:rPr>
              <a:t>Theory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754893" y="4157665"/>
            <a:ext cx="2555799" cy="73866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rgbClr val="000099"/>
                </a:solidFill>
                <a:sym typeface="Symbol"/>
              </a:rPr>
              <a:t> </a:t>
            </a:r>
            <a:r>
              <a:rPr lang="en-US" sz="4200" dirty="0" smtClean="0">
                <a:solidFill>
                  <a:srgbClr val="000099"/>
                </a:solidFill>
              </a:rPr>
              <a:t>Ideology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5451" y="5101149"/>
            <a:ext cx="3587549" cy="73866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rgbClr val="000099"/>
                </a:solidFill>
                <a:sym typeface="Symbol"/>
              </a:rPr>
              <a:t> </a:t>
            </a:r>
            <a:r>
              <a:rPr lang="en-US" sz="4200" dirty="0" smtClean="0">
                <a:solidFill>
                  <a:srgbClr val="000099"/>
                </a:solidFill>
              </a:rPr>
              <a:t>Convenience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390093" y="5101149"/>
            <a:ext cx="2677869" cy="73866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rgbClr val="000099"/>
                </a:solidFill>
                <a:sym typeface="Symbol"/>
              </a:rPr>
              <a:t> </a:t>
            </a:r>
            <a:r>
              <a:rPr lang="en-US" sz="4200" dirty="0" smtClean="0">
                <a:solidFill>
                  <a:srgbClr val="000099"/>
                </a:solidFill>
              </a:rPr>
              <a:t>Prejudice</a:t>
            </a:r>
            <a:endParaRPr lang="en-US" sz="4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48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214991" y="-199430"/>
            <a:ext cx="197800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900" noProof="0" dirty="0" smtClean="0">
                <a:solidFill>
                  <a:srgbClr val="000099"/>
                </a:solidFill>
              </a:rPr>
              <a:t>&gt; 02</a:t>
            </a:r>
            <a:endParaRPr lang="en-US" sz="6900" noProof="0" dirty="0">
              <a:solidFill>
                <a:srgbClr val="000099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75631" y="1311756"/>
            <a:ext cx="8263941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700" dirty="0" smtClean="0">
                <a:solidFill>
                  <a:srgbClr val="000099"/>
                </a:solidFill>
              </a:rPr>
              <a:t>Key player: vet experts</a:t>
            </a:r>
            <a:endParaRPr lang="en-US" sz="4700" dirty="0">
              <a:solidFill>
                <a:srgbClr val="000099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08621" y="2127364"/>
            <a:ext cx="8216665" cy="203132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solidFill>
                  <a:srgbClr val="000099"/>
                </a:solidFill>
              </a:rPr>
              <a:t>Teachers have </a:t>
            </a:r>
            <a:r>
              <a:rPr lang="en-GB" sz="4200" dirty="0" smtClean="0">
                <a:solidFill>
                  <a:srgbClr val="000099"/>
                </a:solidFill>
              </a:rPr>
              <a:t>a key role in fostering the quality </a:t>
            </a:r>
            <a:r>
              <a:rPr lang="en-GB" sz="4200" dirty="0">
                <a:solidFill>
                  <a:srgbClr val="000099"/>
                </a:solidFill>
              </a:rPr>
              <a:t>in procedural </a:t>
            </a:r>
            <a:r>
              <a:rPr lang="en-GB" sz="4200" dirty="0" smtClean="0">
                <a:solidFill>
                  <a:srgbClr val="000099"/>
                </a:solidFill>
              </a:rPr>
              <a:t>learning (learning to learn, etc.). 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08620" y="4158689"/>
            <a:ext cx="8216665" cy="203132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4200" dirty="0" smtClean="0">
                <a:solidFill>
                  <a:srgbClr val="000099"/>
                </a:solidFill>
              </a:rPr>
              <a:t>On the importance of research on daily class and training room practices as a tool for development.</a:t>
            </a:r>
            <a:endParaRPr lang="en-US" sz="4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35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214991" y="-199430"/>
            <a:ext cx="197800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900" noProof="0" dirty="0" smtClean="0">
                <a:solidFill>
                  <a:srgbClr val="000099"/>
                </a:solidFill>
              </a:rPr>
              <a:t>&gt; 02</a:t>
            </a:r>
            <a:endParaRPr lang="en-US" sz="6900" noProof="0" dirty="0">
              <a:solidFill>
                <a:srgbClr val="000099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75631" y="1311756"/>
            <a:ext cx="8263941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700" dirty="0" smtClean="0">
                <a:solidFill>
                  <a:srgbClr val="000099"/>
                </a:solidFill>
              </a:rPr>
              <a:t>Key player: policy-makers</a:t>
            </a:r>
            <a:endParaRPr lang="en-US" sz="4700" dirty="0">
              <a:solidFill>
                <a:srgbClr val="000099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77602" y="2127336"/>
            <a:ext cx="8216665" cy="203132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solidFill>
                  <a:srgbClr val="000099"/>
                </a:solidFill>
              </a:rPr>
              <a:t>Educational </a:t>
            </a:r>
            <a:r>
              <a:rPr lang="en-GB" sz="4200" dirty="0" smtClean="0">
                <a:solidFill>
                  <a:srgbClr val="000099"/>
                </a:solidFill>
              </a:rPr>
              <a:t>policy-makers </a:t>
            </a:r>
            <a:r>
              <a:rPr lang="en-GB" sz="4200" dirty="0">
                <a:solidFill>
                  <a:srgbClr val="000099"/>
                </a:solidFill>
              </a:rPr>
              <a:t>have the tendency to stimulate quick generic curriculum </a:t>
            </a:r>
            <a:r>
              <a:rPr lang="en-GB" sz="4200" dirty="0" smtClean="0">
                <a:solidFill>
                  <a:srgbClr val="000099"/>
                </a:solidFill>
              </a:rPr>
              <a:t>reforms.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6740" y="4158661"/>
            <a:ext cx="8216665" cy="203132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4200" dirty="0" smtClean="0">
                <a:solidFill>
                  <a:srgbClr val="000099"/>
                </a:solidFill>
              </a:rPr>
              <a:t>Example of </a:t>
            </a:r>
            <a:r>
              <a:rPr lang="en-GB" sz="4200" dirty="0">
                <a:solidFill>
                  <a:srgbClr val="000099"/>
                </a:solidFill>
              </a:rPr>
              <a:t>policy-maker mistake: </a:t>
            </a:r>
            <a:r>
              <a:rPr lang="en-GB" sz="4200" dirty="0" smtClean="0">
                <a:solidFill>
                  <a:srgbClr val="000099"/>
                </a:solidFill>
              </a:rPr>
              <a:t>ignoring </a:t>
            </a:r>
            <a:r>
              <a:rPr lang="en-GB" sz="4200" dirty="0">
                <a:solidFill>
                  <a:srgbClr val="000099"/>
                </a:solidFill>
              </a:rPr>
              <a:t>the shadow education </a:t>
            </a:r>
            <a:r>
              <a:rPr lang="en-GB" sz="4200" dirty="0" smtClean="0">
                <a:solidFill>
                  <a:srgbClr val="000099"/>
                </a:solidFill>
              </a:rPr>
              <a:t>system.</a:t>
            </a:r>
            <a:endParaRPr lang="en-US" sz="4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36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214991" y="-199430"/>
            <a:ext cx="197800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900" noProof="0" dirty="0" smtClean="0">
                <a:solidFill>
                  <a:srgbClr val="000099"/>
                </a:solidFill>
              </a:rPr>
              <a:t>&gt; 02</a:t>
            </a:r>
            <a:endParaRPr lang="en-US" sz="6900" noProof="0" dirty="0">
              <a:solidFill>
                <a:srgbClr val="000099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75458" y="1311916"/>
            <a:ext cx="8263941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700" dirty="0" smtClean="0">
                <a:solidFill>
                  <a:srgbClr val="000099"/>
                </a:solidFill>
              </a:rPr>
              <a:t>Key player: employers</a:t>
            </a:r>
            <a:endParaRPr lang="en-US" sz="4700" dirty="0">
              <a:solidFill>
                <a:srgbClr val="000099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18316" y="2127524"/>
            <a:ext cx="8216665" cy="138499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solidFill>
                  <a:srgbClr val="000099"/>
                </a:solidFill>
              </a:rPr>
              <a:t>Apprentices </a:t>
            </a:r>
            <a:r>
              <a:rPr lang="en-GB" sz="4200" dirty="0" smtClean="0">
                <a:solidFill>
                  <a:srgbClr val="000099"/>
                </a:solidFill>
              </a:rPr>
              <a:t>«just </a:t>
            </a:r>
            <a:r>
              <a:rPr lang="en-GB" sz="4200" dirty="0">
                <a:solidFill>
                  <a:srgbClr val="000099"/>
                </a:solidFill>
              </a:rPr>
              <a:t>as important as </a:t>
            </a:r>
            <a:r>
              <a:rPr lang="en-GB" sz="4200" dirty="0" smtClean="0">
                <a:solidFill>
                  <a:srgbClr val="000099"/>
                </a:solidFill>
              </a:rPr>
              <a:t>graduates»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22734" y="3510110"/>
            <a:ext cx="8216665" cy="138499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4200" dirty="0" smtClean="0">
                <a:solidFill>
                  <a:srgbClr val="000099"/>
                </a:solidFill>
              </a:rPr>
              <a:t>The influence of the social media networking: the Linked-In practice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20697" y="4896938"/>
            <a:ext cx="8216665" cy="73866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4200" dirty="0" smtClean="0">
                <a:solidFill>
                  <a:srgbClr val="000099"/>
                </a:solidFill>
              </a:rPr>
              <a:t>The shadow education system</a:t>
            </a:r>
            <a:endParaRPr lang="en-US" sz="4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23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214991" y="-199430"/>
            <a:ext cx="197800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900" noProof="0" dirty="0" smtClean="0">
                <a:solidFill>
                  <a:srgbClr val="000099"/>
                </a:solidFill>
              </a:rPr>
              <a:t>&gt; 03</a:t>
            </a:r>
            <a:endParaRPr lang="en-US" sz="6900" noProof="0" dirty="0">
              <a:solidFill>
                <a:srgbClr val="000099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75458" y="1309368"/>
            <a:ext cx="8263941" cy="81560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700" dirty="0" smtClean="0">
                <a:solidFill>
                  <a:srgbClr val="000099"/>
                </a:solidFill>
              </a:rPr>
              <a:t>Emerging skills needs (</a:t>
            </a:r>
            <a:r>
              <a:rPr lang="en-US" sz="4700" dirty="0" smtClean="0">
                <a:solidFill>
                  <a:srgbClr val="000099"/>
                </a:solidFill>
              </a:rPr>
              <a:t>1&gt;4)</a:t>
            </a:r>
            <a:endParaRPr lang="en-US" sz="4700" dirty="0">
              <a:solidFill>
                <a:srgbClr val="000099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15762" y="2124976"/>
            <a:ext cx="8503951" cy="138499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rgbClr val="000099"/>
                </a:solidFill>
              </a:rPr>
              <a:t>The EU perspective: key competences policy action (2006)</a:t>
            </a:r>
            <a:endParaRPr lang="en-US" sz="4200" dirty="0">
              <a:solidFill>
                <a:srgbClr val="000099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0529" y="3509971"/>
            <a:ext cx="8503951" cy="267765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rgbClr val="000099"/>
                </a:solidFill>
              </a:rPr>
              <a:t>Considerable impact on </a:t>
            </a:r>
            <a:r>
              <a:rPr lang="en-GB" sz="4200" dirty="0" smtClean="0">
                <a:solidFill>
                  <a:srgbClr val="000099"/>
                </a:solidFill>
              </a:rPr>
              <a:t>reforms of curriculum on teachers’ education and training, and learner-centred</a:t>
            </a:r>
          </a:p>
          <a:p>
            <a:r>
              <a:rPr lang="en-GB" sz="4200" dirty="0" smtClean="0">
                <a:solidFill>
                  <a:srgbClr val="000099"/>
                </a:solidFill>
              </a:rPr>
              <a:t>assessment approaches</a:t>
            </a:r>
            <a:endParaRPr lang="en-US" sz="4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320</Words>
  <Application>Microsoft Office PowerPoint</Application>
  <PresentationFormat>Apresentação no Ecrã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Hypérion</dc:creator>
  <cp:lastModifiedBy>Hypérion</cp:lastModifiedBy>
  <cp:revision>132</cp:revision>
  <dcterms:created xsi:type="dcterms:W3CDTF">2012-02-08T15:43:59Z</dcterms:created>
  <dcterms:modified xsi:type="dcterms:W3CDTF">2012-02-12T16:48:27Z</dcterms:modified>
</cp:coreProperties>
</file>