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49F5DD-F56B-43C2-A679-09F6F0713394}"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n-US"/>
        </a:p>
      </dgm:t>
    </dgm:pt>
    <dgm:pt modelId="{C59F2493-000B-4B3C-B05F-1F8D64FDAC24}">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1600" dirty="0" smtClean="0"/>
            <a:t>Direct support</a:t>
          </a:r>
          <a:endParaRPr lang="en-US" sz="1600" dirty="0"/>
        </a:p>
      </dgm:t>
    </dgm:pt>
    <dgm:pt modelId="{69F6089C-D386-41C2-BBA2-AD2AC93169C8}" type="parTrans" cxnId="{367E2DA5-D859-467A-887E-3BFB70589B6B}">
      <dgm:prSet/>
      <dgm:spPr/>
      <dgm:t>
        <a:bodyPr/>
        <a:lstStyle/>
        <a:p>
          <a:endParaRPr lang="en-US" sz="1600"/>
        </a:p>
      </dgm:t>
    </dgm:pt>
    <dgm:pt modelId="{5E70B357-613E-4800-AE90-D658D891179C}" type="sibTrans" cxnId="{367E2DA5-D859-467A-887E-3BFB70589B6B}">
      <dgm:prSet/>
      <dgm:spPr/>
      <dgm:t>
        <a:bodyPr/>
        <a:lstStyle/>
        <a:p>
          <a:endParaRPr lang="en-US" sz="1600"/>
        </a:p>
      </dgm:t>
    </dgm:pt>
    <dgm:pt modelId="{7A18C6F4-B887-4093-9A67-417F56CC26F1}">
      <dgm:prSet phldrT="[Text]" custT="1"/>
      <dgm:spPr/>
      <dgm:t>
        <a:bodyPr/>
        <a:lstStyle/>
        <a:p>
          <a:r>
            <a:rPr lang="en-US" sz="1600" dirty="0" smtClean="0"/>
            <a:t>Community Programs</a:t>
          </a:r>
          <a:endParaRPr lang="en-US" sz="1600" dirty="0"/>
        </a:p>
      </dgm:t>
    </dgm:pt>
    <dgm:pt modelId="{CCD5C12F-715E-4B01-A69B-D1CEDC44A70A}" type="parTrans" cxnId="{FD66F77F-D9AB-4D5B-8A85-55D5003EA402}">
      <dgm:prSet/>
      <dgm:spPr/>
      <dgm:t>
        <a:bodyPr/>
        <a:lstStyle/>
        <a:p>
          <a:endParaRPr lang="en-US" sz="1600"/>
        </a:p>
      </dgm:t>
    </dgm:pt>
    <dgm:pt modelId="{7A38D8B5-2533-45D1-AB32-3169F28BDB25}" type="sibTrans" cxnId="{FD66F77F-D9AB-4D5B-8A85-55D5003EA402}">
      <dgm:prSet/>
      <dgm:spPr/>
      <dgm:t>
        <a:bodyPr/>
        <a:lstStyle/>
        <a:p>
          <a:endParaRPr lang="en-US" sz="1600"/>
        </a:p>
      </dgm:t>
    </dgm:pt>
    <dgm:pt modelId="{7DD85FB8-C85F-4BD2-B63A-E2CF7D534EDA}">
      <dgm:prSet phldrT="[Text]" custT="1"/>
      <dgm:spPr/>
      <dgm:t>
        <a:bodyPr/>
        <a:lstStyle/>
        <a:p>
          <a:r>
            <a:rPr lang="en-US" sz="1600" dirty="0" smtClean="0"/>
            <a:t>Indirect support</a:t>
          </a:r>
          <a:endParaRPr lang="en-US" sz="1600" dirty="0"/>
        </a:p>
      </dgm:t>
    </dgm:pt>
    <dgm:pt modelId="{E0DFEF03-175A-49A9-8740-1581EE60EF6C}" type="parTrans" cxnId="{02EC7A38-A5F4-45C5-8013-4C660AA00CED}">
      <dgm:prSet/>
      <dgm:spPr/>
      <dgm:t>
        <a:bodyPr/>
        <a:lstStyle/>
        <a:p>
          <a:endParaRPr lang="en-US" sz="1600"/>
        </a:p>
      </dgm:t>
    </dgm:pt>
    <dgm:pt modelId="{BDD1D55D-72AF-429B-855A-221663175193}" type="sibTrans" cxnId="{02EC7A38-A5F4-45C5-8013-4C660AA00CED}">
      <dgm:prSet/>
      <dgm:spPr/>
      <dgm:t>
        <a:bodyPr/>
        <a:lstStyle/>
        <a:p>
          <a:endParaRPr lang="en-US" sz="1600"/>
        </a:p>
      </dgm:t>
    </dgm:pt>
    <dgm:pt modelId="{8A4BA19F-53AB-4795-9538-83F7F11901CF}">
      <dgm:prSet phldrT="[Text]" custT="1"/>
      <dgm:spPr/>
      <dgm:t>
        <a:bodyPr/>
        <a:lstStyle/>
        <a:p>
          <a:r>
            <a:rPr lang="en-US" sz="1600" dirty="0" smtClean="0"/>
            <a:t>External Assistance</a:t>
          </a:r>
          <a:endParaRPr lang="en-US" sz="1600" dirty="0"/>
        </a:p>
      </dgm:t>
    </dgm:pt>
    <dgm:pt modelId="{4A45A6FE-7D93-4566-88F5-987B3CD62953}" type="parTrans" cxnId="{89FB9303-2954-402C-8C47-A63AE251A283}">
      <dgm:prSet/>
      <dgm:spPr/>
      <dgm:t>
        <a:bodyPr/>
        <a:lstStyle/>
        <a:p>
          <a:endParaRPr lang="en-US" sz="1600"/>
        </a:p>
      </dgm:t>
    </dgm:pt>
    <dgm:pt modelId="{1885B8F3-96F7-46E4-859E-826AB6341C25}" type="sibTrans" cxnId="{89FB9303-2954-402C-8C47-A63AE251A283}">
      <dgm:prSet/>
      <dgm:spPr/>
      <dgm:t>
        <a:bodyPr/>
        <a:lstStyle/>
        <a:p>
          <a:endParaRPr lang="en-US" sz="1600"/>
        </a:p>
      </dgm:t>
    </dgm:pt>
    <dgm:pt modelId="{E8E0CBB3-7086-4189-82E3-6390784B8BEA}">
      <dgm:prSet phldrT="[Text]" custT="1"/>
      <dgm:spPr/>
      <dgm:t>
        <a:bodyPr/>
        <a:lstStyle/>
        <a:p>
          <a:r>
            <a:rPr lang="en-US" sz="1600" dirty="0" smtClean="0"/>
            <a:t>Structural Funds</a:t>
          </a:r>
          <a:endParaRPr lang="en-US" sz="1600" dirty="0"/>
        </a:p>
      </dgm:t>
    </dgm:pt>
    <dgm:pt modelId="{27328010-D17A-41D3-B040-9365B3F42F49}" type="parTrans" cxnId="{9B9D3DDF-993F-4D6F-B9F0-8A59037C1334}">
      <dgm:prSet/>
      <dgm:spPr/>
      <dgm:t>
        <a:bodyPr/>
        <a:lstStyle/>
        <a:p>
          <a:endParaRPr lang="en-US" sz="1600"/>
        </a:p>
      </dgm:t>
    </dgm:pt>
    <dgm:pt modelId="{E5803BFF-2E35-4F69-87EB-EC1B75E08CC3}" type="sibTrans" cxnId="{9B9D3DDF-993F-4D6F-B9F0-8A59037C1334}">
      <dgm:prSet/>
      <dgm:spPr/>
      <dgm:t>
        <a:bodyPr/>
        <a:lstStyle/>
        <a:p>
          <a:endParaRPr lang="en-US" sz="1600"/>
        </a:p>
      </dgm:t>
    </dgm:pt>
    <dgm:pt modelId="{3B7F4174-EDAE-4EBA-AC36-009B6CEED462}">
      <dgm:prSet phldrT="[Text]" custT="1"/>
      <dgm:spPr/>
      <dgm:t>
        <a:bodyPr/>
        <a:lstStyle/>
        <a:p>
          <a:r>
            <a:rPr lang="en-US" sz="1600" dirty="0" smtClean="0"/>
            <a:t>Agriculture, Rural Development and Fisheries</a:t>
          </a:r>
          <a:endParaRPr lang="en-US" sz="1600" dirty="0"/>
        </a:p>
      </dgm:t>
    </dgm:pt>
    <dgm:pt modelId="{BA3E0108-76AF-4E12-8730-0BD73D4E64CA}" type="parTrans" cxnId="{8B68F4C4-4A89-4360-9666-378255C2F7A8}">
      <dgm:prSet/>
      <dgm:spPr/>
      <dgm:t>
        <a:bodyPr/>
        <a:lstStyle/>
        <a:p>
          <a:endParaRPr lang="en-US" sz="1600"/>
        </a:p>
      </dgm:t>
    </dgm:pt>
    <dgm:pt modelId="{369AA016-9D39-459E-9CE9-237D7D91A13A}" type="sibTrans" cxnId="{8B68F4C4-4A89-4360-9666-378255C2F7A8}">
      <dgm:prSet/>
      <dgm:spPr/>
      <dgm:t>
        <a:bodyPr/>
        <a:lstStyle/>
        <a:p>
          <a:endParaRPr lang="en-US" sz="1600"/>
        </a:p>
      </dgm:t>
    </dgm:pt>
    <dgm:pt modelId="{F9673E20-A1F2-4607-84B5-FF24348E40AF}">
      <dgm:prSet phldrT="[Text]" custT="1"/>
      <dgm:spPr/>
      <dgm:t>
        <a:bodyPr/>
        <a:lstStyle/>
        <a:p>
          <a:r>
            <a:rPr lang="en-US" sz="1600" dirty="0" smtClean="0"/>
            <a:t>Cohesion Fund</a:t>
          </a:r>
          <a:endParaRPr lang="en-US" sz="1600" dirty="0"/>
        </a:p>
      </dgm:t>
    </dgm:pt>
    <dgm:pt modelId="{5EB91AA1-170A-4266-BDB0-051C37E34644}" type="parTrans" cxnId="{E78C890C-1AFE-4E37-999E-77040ED617AC}">
      <dgm:prSet/>
      <dgm:spPr/>
      <dgm:t>
        <a:bodyPr/>
        <a:lstStyle/>
        <a:p>
          <a:endParaRPr lang="en-US" sz="1600"/>
        </a:p>
      </dgm:t>
    </dgm:pt>
    <dgm:pt modelId="{C2655D3B-417D-45C6-9E58-B995B8BDB23F}" type="sibTrans" cxnId="{E78C890C-1AFE-4E37-999E-77040ED617AC}">
      <dgm:prSet/>
      <dgm:spPr/>
      <dgm:t>
        <a:bodyPr/>
        <a:lstStyle/>
        <a:p>
          <a:endParaRPr lang="en-US" sz="1600"/>
        </a:p>
      </dgm:t>
    </dgm:pt>
    <dgm:pt modelId="{B47A7EEA-A648-4AAA-B070-2D65F348D4C9}" type="pres">
      <dgm:prSet presAssocID="{F849F5DD-F56B-43C2-A679-09F6F0713394}" presName="linear" presStyleCnt="0">
        <dgm:presLayoutVars>
          <dgm:dir/>
          <dgm:animLvl val="lvl"/>
          <dgm:resizeHandles val="exact"/>
        </dgm:presLayoutVars>
      </dgm:prSet>
      <dgm:spPr/>
      <dgm:t>
        <a:bodyPr/>
        <a:lstStyle/>
        <a:p>
          <a:endParaRPr lang="it-IT"/>
        </a:p>
      </dgm:t>
    </dgm:pt>
    <dgm:pt modelId="{D9D36C74-B21B-4E36-9CC2-B2285ACB1622}" type="pres">
      <dgm:prSet presAssocID="{C59F2493-000B-4B3C-B05F-1F8D64FDAC24}" presName="parentLin" presStyleCnt="0"/>
      <dgm:spPr/>
    </dgm:pt>
    <dgm:pt modelId="{1C1E18BB-E632-4152-87CB-30C1B45CA124}" type="pres">
      <dgm:prSet presAssocID="{C59F2493-000B-4B3C-B05F-1F8D64FDAC24}" presName="parentLeftMargin" presStyleLbl="node1" presStyleIdx="0" presStyleCnt="2"/>
      <dgm:spPr/>
      <dgm:t>
        <a:bodyPr/>
        <a:lstStyle/>
        <a:p>
          <a:endParaRPr lang="it-IT"/>
        </a:p>
      </dgm:t>
    </dgm:pt>
    <dgm:pt modelId="{277ABCD7-2EE0-402E-9E49-88B3687547FC}" type="pres">
      <dgm:prSet presAssocID="{C59F2493-000B-4B3C-B05F-1F8D64FDAC24}" presName="parentText" presStyleLbl="node1" presStyleIdx="0" presStyleCnt="2">
        <dgm:presLayoutVars>
          <dgm:chMax val="0"/>
          <dgm:bulletEnabled val="1"/>
        </dgm:presLayoutVars>
      </dgm:prSet>
      <dgm:spPr/>
      <dgm:t>
        <a:bodyPr/>
        <a:lstStyle/>
        <a:p>
          <a:endParaRPr lang="it-IT"/>
        </a:p>
      </dgm:t>
    </dgm:pt>
    <dgm:pt modelId="{AFE51A48-DD98-4D1F-A7C3-7DC794E8850D}" type="pres">
      <dgm:prSet presAssocID="{C59F2493-000B-4B3C-B05F-1F8D64FDAC24}" presName="negativeSpace" presStyleCnt="0"/>
      <dgm:spPr/>
    </dgm:pt>
    <dgm:pt modelId="{076D9711-889D-4C06-B608-56053BE5F6C3}" type="pres">
      <dgm:prSet presAssocID="{C59F2493-000B-4B3C-B05F-1F8D64FDAC24}" presName="childText" presStyleLbl="conFgAcc1" presStyleIdx="0" presStyleCnt="2">
        <dgm:presLayoutVars>
          <dgm:bulletEnabled val="1"/>
        </dgm:presLayoutVars>
      </dgm:prSet>
      <dgm:spPr/>
      <dgm:t>
        <a:bodyPr/>
        <a:lstStyle/>
        <a:p>
          <a:endParaRPr lang="it-IT"/>
        </a:p>
      </dgm:t>
    </dgm:pt>
    <dgm:pt modelId="{A8FAD419-CB97-4E84-8249-4C945664C774}" type="pres">
      <dgm:prSet presAssocID="{5E70B357-613E-4800-AE90-D658D891179C}" presName="spaceBetweenRectangles" presStyleCnt="0"/>
      <dgm:spPr/>
    </dgm:pt>
    <dgm:pt modelId="{D5781CC0-5A4F-4AF7-B801-F1AA3166CA6D}" type="pres">
      <dgm:prSet presAssocID="{7DD85FB8-C85F-4BD2-B63A-E2CF7D534EDA}" presName="parentLin" presStyleCnt="0"/>
      <dgm:spPr/>
    </dgm:pt>
    <dgm:pt modelId="{AF199C11-8DD6-4C9C-946C-B8A321CE1D58}" type="pres">
      <dgm:prSet presAssocID="{7DD85FB8-C85F-4BD2-B63A-E2CF7D534EDA}" presName="parentLeftMargin" presStyleLbl="node1" presStyleIdx="0" presStyleCnt="2"/>
      <dgm:spPr/>
      <dgm:t>
        <a:bodyPr/>
        <a:lstStyle/>
        <a:p>
          <a:endParaRPr lang="it-IT"/>
        </a:p>
      </dgm:t>
    </dgm:pt>
    <dgm:pt modelId="{81B6BB3B-4B3A-4DED-9872-7E86A9F394D5}" type="pres">
      <dgm:prSet presAssocID="{7DD85FB8-C85F-4BD2-B63A-E2CF7D534EDA}" presName="parentText" presStyleLbl="node1" presStyleIdx="1" presStyleCnt="2">
        <dgm:presLayoutVars>
          <dgm:chMax val="0"/>
          <dgm:bulletEnabled val="1"/>
        </dgm:presLayoutVars>
      </dgm:prSet>
      <dgm:spPr/>
      <dgm:t>
        <a:bodyPr/>
        <a:lstStyle/>
        <a:p>
          <a:endParaRPr lang="it-IT"/>
        </a:p>
      </dgm:t>
    </dgm:pt>
    <dgm:pt modelId="{97A841E9-ADDE-4B00-AC61-27794B18389F}" type="pres">
      <dgm:prSet presAssocID="{7DD85FB8-C85F-4BD2-B63A-E2CF7D534EDA}" presName="negativeSpace" presStyleCnt="0"/>
      <dgm:spPr/>
    </dgm:pt>
    <dgm:pt modelId="{ECD7DB41-5A20-4E3A-BBA6-932DF22751CD}" type="pres">
      <dgm:prSet presAssocID="{7DD85FB8-C85F-4BD2-B63A-E2CF7D534EDA}" presName="childText" presStyleLbl="conFgAcc1" presStyleIdx="1" presStyleCnt="2">
        <dgm:presLayoutVars>
          <dgm:bulletEnabled val="1"/>
        </dgm:presLayoutVars>
      </dgm:prSet>
      <dgm:spPr/>
      <dgm:t>
        <a:bodyPr/>
        <a:lstStyle/>
        <a:p>
          <a:endParaRPr lang="it-IT"/>
        </a:p>
      </dgm:t>
    </dgm:pt>
  </dgm:ptLst>
  <dgm:cxnLst>
    <dgm:cxn modelId="{D326F891-749B-48F7-A02B-2C65ED6C733A}" type="presOf" srcId="{3B7F4174-EDAE-4EBA-AC36-009B6CEED462}" destId="{ECD7DB41-5A20-4E3A-BBA6-932DF22751CD}" srcOrd="0" destOrd="2" presId="urn:microsoft.com/office/officeart/2005/8/layout/list1"/>
    <dgm:cxn modelId="{29A185A1-CFED-4034-98B8-197FCEE096B6}" type="presOf" srcId="{C59F2493-000B-4B3C-B05F-1F8D64FDAC24}" destId="{277ABCD7-2EE0-402E-9E49-88B3687547FC}" srcOrd="1" destOrd="0" presId="urn:microsoft.com/office/officeart/2005/8/layout/list1"/>
    <dgm:cxn modelId="{DBF8AEDA-0469-483F-B97F-8C323C9346C5}" type="presOf" srcId="{C59F2493-000B-4B3C-B05F-1F8D64FDAC24}" destId="{1C1E18BB-E632-4152-87CB-30C1B45CA124}" srcOrd="0" destOrd="0" presId="urn:microsoft.com/office/officeart/2005/8/layout/list1"/>
    <dgm:cxn modelId="{8B68F4C4-4A89-4360-9666-378255C2F7A8}" srcId="{7DD85FB8-C85F-4BD2-B63A-E2CF7D534EDA}" destId="{3B7F4174-EDAE-4EBA-AC36-009B6CEED462}" srcOrd="2" destOrd="0" parTransId="{BA3E0108-76AF-4E12-8730-0BD73D4E64CA}" sibTransId="{369AA016-9D39-459E-9CE9-237D7D91A13A}"/>
    <dgm:cxn modelId="{0447C916-5686-4F6A-B155-8A089E1AA9FB}" type="presOf" srcId="{7DD85FB8-C85F-4BD2-B63A-E2CF7D534EDA}" destId="{81B6BB3B-4B3A-4DED-9872-7E86A9F394D5}" srcOrd="1" destOrd="0" presId="urn:microsoft.com/office/officeart/2005/8/layout/list1"/>
    <dgm:cxn modelId="{E78C890C-1AFE-4E37-999E-77040ED617AC}" srcId="{7DD85FB8-C85F-4BD2-B63A-E2CF7D534EDA}" destId="{F9673E20-A1F2-4607-84B5-FF24348E40AF}" srcOrd="3" destOrd="0" parTransId="{5EB91AA1-170A-4266-BDB0-051C37E34644}" sibTransId="{C2655D3B-417D-45C6-9E58-B995B8BDB23F}"/>
    <dgm:cxn modelId="{C567DF4E-4BA7-402A-AE40-A7CA4B515645}" type="presOf" srcId="{E8E0CBB3-7086-4189-82E3-6390784B8BEA}" destId="{ECD7DB41-5A20-4E3A-BBA6-932DF22751CD}" srcOrd="0" destOrd="1" presId="urn:microsoft.com/office/officeart/2005/8/layout/list1"/>
    <dgm:cxn modelId="{367E2DA5-D859-467A-887E-3BFB70589B6B}" srcId="{F849F5DD-F56B-43C2-A679-09F6F0713394}" destId="{C59F2493-000B-4B3C-B05F-1F8D64FDAC24}" srcOrd="0" destOrd="0" parTransId="{69F6089C-D386-41C2-BBA2-AD2AC93169C8}" sibTransId="{5E70B357-613E-4800-AE90-D658D891179C}"/>
    <dgm:cxn modelId="{0B2C3A1C-5B3E-43DD-BFC6-31937AA51463}" type="presOf" srcId="{8A4BA19F-53AB-4795-9538-83F7F11901CF}" destId="{ECD7DB41-5A20-4E3A-BBA6-932DF22751CD}" srcOrd="0" destOrd="0" presId="urn:microsoft.com/office/officeart/2005/8/layout/list1"/>
    <dgm:cxn modelId="{02EC7A38-A5F4-45C5-8013-4C660AA00CED}" srcId="{F849F5DD-F56B-43C2-A679-09F6F0713394}" destId="{7DD85FB8-C85F-4BD2-B63A-E2CF7D534EDA}" srcOrd="1" destOrd="0" parTransId="{E0DFEF03-175A-49A9-8740-1581EE60EF6C}" sibTransId="{BDD1D55D-72AF-429B-855A-221663175193}"/>
    <dgm:cxn modelId="{89FB9303-2954-402C-8C47-A63AE251A283}" srcId="{7DD85FB8-C85F-4BD2-B63A-E2CF7D534EDA}" destId="{8A4BA19F-53AB-4795-9538-83F7F11901CF}" srcOrd="0" destOrd="0" parTransId="{4A45A6FE-7D93-4566-88F5-987B3CD62953}" sibTransId="{1885B8F3-96F7-46E4-859E-826AB6341C25}"/>
    <dgm:cxn modelId="{9B9D3DDF-993F-4D6F-B9F0-8A59037C1334}" srcId="{7DD85FB8-C85F-4BD2-B63A-E2CF7D534EDA}" destId="{E8E0CBB3-7086-4189-82E3-6390784B8BEA}" srcOrd="1" destOrd="0" parTransId="{27328010-D17A-41D3-B040-9365B3F42F49}" sibTransId="{E5803BFF-2E35-4F69-87EB-EC1B75E08CC3}"/>
    <dgm:cxn modelId="{FD66F77F-D9AB-4D5B-8A85-55D5003EA402}" srcId="{C59F2493-000B-4B3C-B05F-1F8D64FDAC24}" destId="{7A18C6F4-B887-4093-9A67-417F56CC26F1}" srcOrd="0" destOrd="0" parTransId="{CCD5C12F-715E-4B01-A69B-D1CEDC44A70A}" sibTransId="{7A38D8B5-2533-45D1-AB32-3169F28BDB25}"/>
    <dgm:cxn modelId="{951A3C1C-B34F-4F70-9B04-80FDC14B82A6}" type="presOf" srcId="{7DD85FB8-C85F-4BD2-B63A-E2CF7D534EDA}" destId="{AF199C11-8DD6-4C9C-946C-B8A321CE1D58}" srcOrd="0" destOrd="0" presId="urn:microsoft.com/office/officeart/2005/8/layout/list1"/>
    <dgm:cxn modelId="{E161F75C-3CE9-45A1-B85F-C8DCFF1C4B21}" type="presOf" srcId="{7A18C6F4-B887-4093-9A67-417F56CC26F1}" destId="{076D9711-889D-4C06-B608-56053BE5F6C3}" srcOrd="0" destOrd="0" presId="urn:microsoft.com/office/officeart/2005/8/layout/list1"/>
    <dgm:cxn modelId="{E42B4371-CC42-4A04-8EEC-5313141015DF}" type="presOf" srcId="{F849F5DD-F56B-43C2-A679-09F6F0713394}" destId="{B47A7EEA-A648-4AAA-B070-2D65F348D4C9}" srcOrd="0" destOrd="0" presId="urn:microsoft.com/office/officeart/2005/8/layout/list1"/>
    <dgm:cxn modelId="{62385D8E-C1D7-4F73-B8EE-3373A85B18DC}" type="presOf" srcId="{F9673E20-A1F2-4607-84B5-FF24348E40AF}" destId="{ECD7DB41-5A20-4E3A-BBA6-932DF22751CD}" srcOrd="0" destOrd="3" presId="urn:microsoft.com/office/officeart/2005/8/layout/list1"/>
    <dgm:cxn modelId="{C8E89BFB-55D3-48DD-AE99-6B293B8F2296}" type="presParOf" srcId="{B47A7EEA-A648-4AAA-B070-2D65F348D4C9}" destId="{D9D36C74-B21B-4E36-9CC2-B2285ACB1622}" srcOrd="0" destOrd="0" presId="urn:microsoft.com/office/officeart/2005/8/layout/list1"/>
    <dgm:cxn modelId="{0EF7FA09-E718-465E-A204-8CE28A48C788}" type="presParOf" srcId="{D9D36C74-B21B-4E36-9CC2-B2285ACB1622}" destId="{1C1E18BB-E632-4152-87CB-30C1B45CA124}" srcOrd="0" destOrd="0" presId="urn:microsoft.com/office/officeart/2005/8/layout/list1"/>
    <dgm:cxn modelId="{032AB2A8-53D8-42EE-9CA8-6D8B44D8356C}" type="presParOf" srcId="{D9D36C74-B21B-4E36-9CC2-B2285ACB1622}" destId="{277ABCD7-2EE0-402E-9E49-88B3687547FC}" srcOrd="1" destOrd="0" presId="urn:microsoft.com/office/officeart/2005/8/layout/list1"/>
    <dgm:cxn modelId="{E01D526D-347E-4ACC-95E9-EB0685A6FB78}" type="presParOf" srcId="{B47A7EEA-A648-4AAA-B070-2D65F348D4C9}" destId="{AFE51A48-DD98-4D1F-A7C3-7DC794E8850D}" srcOrd="1" destOrd="0" presId="urn:microsoft.com/office/officeart/2005/8/layout/list1"/>
    <dgm:cxn modelId="{BA43A90E-F495-4293-95B8-CBFC742766C3}" type="presParOf" srcId="{B47A7EEA-A648-4AAA-B070-2D65F348D4C9}" destId="{076D9711-889D-4C06-B608-56053BE5F6C3}" srcOrd="2" destOrd="0" presId="urn:microsoft.com/office/officeart/2005/8/layout/list1"/>
    <dgm:cxn modelId="{48989E76-6351-4078-A3AC-F189B00558E3}" type="presParOf" srcId="{B47A7EEA-A648-4AAA-B070-2D65F348D4C9}" destId="{A8FAD419-CB97-4E84-8249-4C945664C774}" srcOrd="3" destOrd="0" presId="urn:microsoft.com/office/officeart/2005/8/layout/list1"/>
    <dgm:cxn modelId="{E10EB31D-B087-41AE-9BE5-936588C26E12}" type="presParOf" srcId="{B47A7EEA-A648-4AAA-B070-2D65F348D4C9}" destId="{D5781CC0-5A4F-4AF7-B801-F1AA3166CA6D}" srcOrd="4" destOrd="0" presId="urn:microsoft.com/office/officeart/2005/8/layout/list1"/>
    <dgm:cxn modelId="{08B3BF6E-1D0E-4602-8EC6-8F37131261D9}" type="presParOf" srcId="{D5781CC0-5A4F-4AF7-B801-F1AA3166CA6D}" destId="{AF199C11-8DD6-4C9C-946C-B8A321CE1D58}" srcOrd="0" destOrd="0" presId="urn:microsoft.com/office/officeart/2005/8/layout/list1"/>
    <dgm:cxn modelId="{54BDA3CC-BFB0-4142-9743-3549B6312DAB}" type="presParOf" srcId="{D5781CC0-5A4F-4AF7-B801-F1AA3166CA6D}" destId="{81B6BB3B-4B3A-4DED-9872-7E86A9F394D5}" srcOrd="1" destOrd="0" presId="urn:microsoft.com/office/officeart/2005/8/layout/list1"/>
    <dgm:cxn modelId="{0BA87308-CCC2-47B4-BFE5-22EE976EED2F}" type="presParOf" srcId="{B47A7EEA-A648-4AAA-B070-2D65F348D4C9}" destId="{97A841E9-ADDE-4B00-AC61-27794B18389F}" srcOrd="5" destOrd="0" presId="urn:microsoft.com/office/officeart/2005/8/layout/list1"/>
    <dgm:cxn modelId="{A0B9B76A-F3E3-43A8-9495-1FD31756D07E}" type="presParOf" srcId="{B47A7EEA-A648-4AAA-B070-2D65F348D4C9}" destId="{ECD7DB41-5A20-4E3A-BBA6-932DF22751CD}"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6D9711-889D-4C06-B608-56053BE5F6C3}">
      <dsp:nvSpPr>
        <dsp:cNvPr id="0" name=""/>
        <dsp:cNvSpPr/>
      </dsp:nvSpPr>
      <dsp:spPr>
        <a:xfrm>
          <a:off x="0" y="708612"/>
          <a:ext cx="2736304" cy="13041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12368" tIns="958088" rIns="21236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Community Programs</a:t>
          </a:r>
          <a:endParaRPr lang="en-US" sz="1600" kern="1200" dirty="0"/>
        </a:p>
      </dsp:txBody>
      <dsp:txXfrm>
        <a:off x="0" y="708612"/>
        <a:ext cx="2736304" cy="1304100"/>
      </dsp:txXfrm>
    </dsp:sp>
    <dsp:sp modelId="{277ABCD7-2EE0-402E-9E49-88B3687547FC}">
      <dsp:nvSpPr>
        <dsp:cNvPr id="0" name=""/>
        <dsp:cNvSpPr/>
      </dsp:nvSpPr>
      <dsp:spPr>
        <a:xfrm>
          <a:off x="136815" y="29652"/>
          <a:ext cx="1915412" cy="1357920"/>
        </a:xfrm>
        <a:prstGeom prst="roundRect">
          <a:avLst/>
        </a:prstGeom>
        <a:gradFill rotWithShape="1">
          <a:gsLst>
            <a:gs pos="0">
              <a:schemeClr val="accent1">
                <a:tint val="70000"/>
                <a:satMod val="130000"/>
              </a:schemeClr>
            </a:gs>
            <a:gs pos="43000">
              <a:schemeClr val="accent1">
                <a:tint val="44000"/>
                <a:satMod val="165000"/>
              </a:schemeClr>
            </a:gs>
            <a:gs pos="93000">
              <a:schemeClr val="accent1">
                <a:tint val="15000"/>
                <a:satMod val="165000"/>
              </a:schemeClr>
            </a:gs>
            <a:gs pos="100000">
              <a:schemeClr val="accent1">
                <a:tint val="5000"/>
                <a:satMod val="250000"/>
              </a:schemeClr>
            </a:gs>
          </a:gsLst>
          <a:path path="circle">
            <a:fillToRect l="50000" t="130000" r="50000" b="-30000"/>
          </a:path>
        </a:gradFill>
        <a:ln w="9525" cap="flat" cmpd="sng" algn="ctr">
          <a:solidFill>
            <a:schemeClr val="accent1">
              <a:shade val="50000"/>
              <a:satMod val="103000"/>
            </a:schemeClr>
          </a:solidFill>
          <a:prstDash val="solid"/>
        </a:ln>
        <a:effectLst>
          <a:outerShdw blurRad="57150" dist="38100" dir="5400000" algn="ctr" rotWithShape="0">
            <a:schemeClr val="accent1">
              <a:shade val="9000"/>
              <a:satMod val="105000"/>
              <a:alpha val="48000"/>
            </a:schemeClr>
          </a:outerShdw>
        </a:effectLst>
        <a:scene3d>
          <a:camera prst="orthographicFront"/>
          <a:lightRig rig="threePt" dir="t">
            <a:rot lat="0" lon="0" rev="7500000"/>
          </a:lightRig>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72398" tIns="0" rIns="72398" bIns="0" numCol="1" spcCol="1270" anchor="ctr" anchorCtr="0">
          <a:noAutofit/>
        </a:bodyPr>
        <a:lstStyle/>
        <a:p>
          <a:pPr lvl="0" algn="l" defTabSz="711200">
            <a:lnSpc>
              <a:spcPct val="90000"/>
            </a:lnSpc>
            <a:spcBef>
              <a:spcPct val="0"/>
            </a:spcBef>
            <a:spcAft>
              <a:spcPct val="35000"/>
            </a:spcAft>
          </a:pPr>
          <a:r>
            <a:rPr lang="en-US" sz="1600" kern="1200" dirty="0" smtClean="0"/>
            <a:t>Direct support</a:t>
          </a:r>
          <a:endParaRPr lang="en-US" sz="1600" kern="1200" dirty="0"/>
        </a:p>
      </dsp:txBody>
      <dsp:txXfrm>
        <a:off x="136815" y="29652"/>
        <a:ext cx="1915412" cy="1357920"/>
      </dsp:txXfrm>
    </dsp:sp>
    <dsp:sp modelId="{ECD7DB41-5A20-4E3A-BBA6-932DF22751CD}">
      <dsp:nvSpPr>
        <dsp:cNvPr id="0" name=""/>
        <dsp:cNvSpPr/>
      </dsp:nvSpPr>
      <dsp:spPr>
        <a:xfrm>
          <a:off x="0" y="2940072"/>
          <a:ext cx="2736304" cy="25357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7150" dist="38100" dir="5400000" algn="ctr" rotWithShape="0">
            <a:schemeClr val="lt1">
              <a:alpha val="90000"/>
              <a:hueOff val="0"/>
              <a:satOff val="0"/>
              <a:lumOff val="0"/>
              <a:alphaOff val="0"/>
              <a:shade val="9000"/>
              <a:satMod val="105000"/>
              <a:alpha val="48000"/>
            </a:scheme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12368" tIns="958088" rIns="21236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External Assistance</a:t>
          </a:r>
          <a:endParaRPr lang="en-US" sz="1600" kern="1200" dirty="0"/>
        </a:p>
        <a:p>
          <a:pPr marL="171450" lvl="1" indent="-171450" algn="l" defTabSz="711200">
            <a:lnSpc>
              <a:spcPct val="90000"/>
            </a:lnSpc>
            <a:spcBef>
              <a:spcPct val="0"/>
            </a:spcBef>
            <a:spcAft>
              <a:spcPct val="15000"/>
            </a:spcAft>
            <a:buChar char="••"/>
          </a:pPr>
          <a:r>
            <a:rPr lang="en-US" sz="1600" kern="1200" dirty="0" smtClean="0"/>
            <a:t>Structural Funds</a:t>
          </a:r>
          <a:endParaRPr lang="en-US" sz="1600" kern="1200" dirty="0"/>
        </a:p>
        <a:p>
          <a:pPr marL="171450" lvl="1" indent="-171450" algn="l" defTabSz="711200">
            <a:lnSpc>
              <a:spcPct val="90000"/>
            </a:lnSpc>
            <a:spcBef>
              <a:spcPct val="0"/>
            </a:spcBef>
            <a:spcAft>
              <a:spcPct val="15000"/>
            </a:spcAft>
            <a:buChar char="••"/>
          </a:pPr>
          <a:r>
            <a:rPr lang="en-US" sz="1600" kern="1200" dirty="0" smtClean="0"/>
            <a:t>Agriculture, Rural Development and Fisheries</a:t>
          </a:r>
          <a:endParaRPr lang="en-US" sz="1600" kern="1200" dirty="0"/>
        </a:p>
        <a:p>
          <a:pPr marL="171450" lvl="1" indent="-171450" algn="l" defTabSz="711200">
            <a:lnSpc>
              <a:spcPct val="90000"/>
            </a:lnSpc>
            <a:spcBef>
              <a:spcPct val="0"/>
            </a:spcBef>
            <a:spcAft>
              <a:spcPct val="15000"/>
            </a:spcAft>
            <a:buChar char="••"/>
          </a:pPr>
          <a:r>
            <a:rPr lang="en-US" sz="1600" kern="1200" dirty="0" smtClean="0"/>
            <a:t>Cohesion Fund</a:t>
          </a:r>
          <a:endParaRPr lang="en-US" sz="1600" kern="1200" dirty="0"/>
        </a:p>
      </dsp:txBody>
      <dsp:txXfrm>
        <a:off x="0" y="2940072"/>
        <a:ext cx="2736304" cy="2535750"/>
      </dsp:txXfrm>
    </dsp:sp>
    <dsp:sp modelId="{81B6BB3B-4B3A-4DED-9872-7E86A9F394D5}">
      <dsp:nvSpPr>
        <dsp:cNvPr id="0" name=""/>
        <dsp:cNvSpPr/>
      </dsp:nvSpPr>
      <dsp:spPr>
        <a:xfrm>
          <a:off x="136815" y="2261112"/>
          <a:ext cx="1915412" cy="1357920"/>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8" tIns="0" rIns="72398" bIns="0" numCol="1" spcCol="1270" anchor="ctr" anchorCtr="0">
          <a:noAutofit/>
        </a:bodyPr>
        <a:lstStyle/>
        <a:p>
          <a:pPr lvl="0" algn="l" defTabSz="711200">
            <a:lnSpc>
              <a:spcPct val="90000"/>
            </a:lnSpc>
            <a:spcBef>
              <a:spcPct val="0"/>
            </a:spcBef>
            <a:spcAft>
              <a:spcPct val="35000"/>
            </a:spcAft>
          </a:pPr>
          <a:r>
            <a:rPr lang="en-US" sz="1600" kern="1200" dirty="0" smtClean="0"/>
            <a:t>Indirect support</a:t>
          </a:r>
          <a:endParaRPr lang="en-US" sz="1600" kern="1200" dirty="0"/>
        </a:p>
      </dsp:txBody>
      <dsp:txXfrm>
        <a:off x="136815" y="2261112"/>
        <a:ext cx="1915412" cy="13579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111AB-C32E-47BC-8C00-71237ED2DC54}" type="datetimeFigureOut">
              <a:rPr lang="it-IT" smtClean="0"/>
              <a:pPr/>
              <a:t>18/06/2012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D6B784-50C3-41EA-AC6A-C300C310CE05}" type="slidenum">
              <a:rPr lang="it-IT" smtClean="0"/>
              <a:pPr/>
              <a:t>‹#›</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15</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ED6B784-50C3-41EA-AC6A-C300C310CE05}"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7DBB2E5F-0ACD-4ED6-9B17-34BD8439BEEB}" type="datetimeFigureOut">
              <a:rPr lang="en-US" smtClean="0"/>
              <a:pPr/>
              <a:t>6/18/2012</a:t>
            </a:fld>
            <a:endParaRPr lang="en-US"/>
          </a:p>
        </p:txBody>
      </p:sp>
      <p:sp>
        <p:nvSpPr>
          <p:cNvPr id="19" name="Segnaposto piè di pagina 18"/>
          <p:cNvSpPr>
            <a:spLocks noGrp="1"/>
          </p:cNvSpPr>
          <p:nvPr>
            <p:ph type="ftr" sz="quarter" idx="11"/>
          </p:nvPr>
        </p:nvSpPr>
        <p:spPr/>
        <p:txBody>
          <a:bodyPr/>
          <a:lstStyle/>
          <a:p>
            <a:endParaRPr lang="en-US"/>
          </a:p>
        </p:txBody>
      </p:sp>
      <p:sp>
        <p:nvSpPr>
          <p:cNvPr id="27" name="Segnaposto numero diapositiva 26"/>
          <p:cNvSpPr>
            <a:spLocks noGrp="1"/>
          </p:cNvSpPr>
          <p:nvPr>
            <p:ph type="sldNum" sz="quarter" idx="12"/>
          </p:nvPr>
        </p:nvSpPr>
        <p:spPr/>
        <p:txBody>
          <a:bodyPr/>
          <a:lstStyle/>
          <a:p>
            <a:fld id="{67AB2819-9BE0-4E4B-95FF-A77749F2CB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DBB2E5F-0ACD-4ED6-9B17-34BD8439BEEB}" type="datetimeFigureOut">
              <a:rPr lang="en-US" smtClean="0"/>
              <a:pPr/>
              <a:t>6/18/2012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7AB2819-9BE0-4E4B-95FF-A77749F2CB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DBB2E5F-0ACD-4ED6-9B17-34BD8439BEEB}" type="datetimeFigureOut">
              <a:rPr lang="en-US" smtClean="0"/>
              <a:pPr/>
              <a:t>6/18/2012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7AB2819-9BE0-4E4B-95FF-A77749F2CB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DBB2E5F-0ACD-4ED6-9B17-34BD8439BEEB}" type="datetimeFigureOut">
              <a:rPr lang="en-US" smtClean="0"/>
              <a:pPr/>
              <a:t>6/18/2012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7AB2819-9BE0-4E4B-95FF-A77749F2CB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7DBB2E5F-0ACD-4ED6-9B17-34BD8439BEEB}" type="datetimeFigureOut">
              <a:rPr lang="en-US" smtClean="0"/>
              <a:pPr/>
              <a:t>6/18/2012</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7AB2819-9BE0-4E4B-95FF-A77749F2CB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DBB2E5F-0ACD-4ED6-9B17-34BD8439BEEB}" type="datetimeFigureOut">
              <a:rPr lang="en-US" smtClean="0"/>
              <a:pPr/>
              <a:t>6/18/2012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67AB2819-9BE0-4E4B-95FF-A77749F2CB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7DBB2E5F-0ACD-4ED6-9B17-34BD8439BEEB}" type="datetimeFigureOut">
              <a:rPr lang="en-US" smtClean="0"/>
              <a:pPr/>
              <a:t>6/18/2012</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67AB2819-9BE0-4E4B-95FF-A77749F2CB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7DBB2E5F-0ACD-4ED6-9B17-34BD8439BEEB}" type="datetimeFigureOut">
              <a:rPr lang="en-US" smtClean="0"/>
              <a:pPr/>
              <a:t>6/18/2012</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67AB2819-9BE0-4E4B-95FF-A77749F2CB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DBB2E5F-0ACD-4ED6-9B17-34BD8439BEEB}" type="datetimeFigureOut">
              <a:rPr lang="en-US" smtClean="0"/>
              <a:pPr/>
              <a:t>6/18/2012</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67AB2819-9BE0-4E4B-95FF-A77749F2CB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7DBB2E5F-0ACD-4ED6-9B17-34BD8439BEEB}" type="datetimeFigureOut">
              <a:rPr lang="en-US" smtClean="0"/>
              <a:pPr/>
              <a:t>6/18/2012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67AB2819-9BE0-4E4B-95FF-A77749F2CB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7DBB2E5F-0ACD-4ED6-9B17-34BD8439BEEB}" type="datetimeFigureOut">
              <a:rPr lang="en-US" smtClean="0"/>
              <a:pPr/>
              <a:t>6/18/2012</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a:xfrm>
            <a:off x="8077200" y="6356350"/>
            <a:ext cx="609600" cy="365125"/>
          </a:xfrm>
        </p:spPr>
        <p:txBody>
          <a:bodyPr/>
          <a:lstStyle/>
          <a:p>
            <a:fld id="{67AB2819-9BE0-4E4B-95FF-A77749F2CB5A}" type="slidenum">
              <a:rPr lang="en-US" smtClean="0"/>
              <a:pPr/>
              <a:t>‹#›</a:t>
            </a:fld>
            <a:endParaRPr lang="en-US"/>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BB2E5F-0ACD-4ED6-9B17-34BD8439BEEB}" type="datetimeFigureOut">
              <a:rPr lang="en-US" smtClean="0"/>
              <a:pPr/>
              <a:t>6/18/2012</a:t>
            </a:fld>
            <a:endParaRPr lang="en-US"/>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AB2819-9BE0-4E4B-95FF-A77749F2CB5A}" type="slidenum">
              <a:rPr lang="en-US" smtClean="0"/>
              <a:pPr/>
              <a:t>‹#›</a:t>
            </a:fld>
            <a:endParaRPr lang="en-US"/>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ctr"/>
            <a:r>
              <a:rPr lang="en-GB" sz="3600" dirty="0" smtClean="0">
                <a:solidFill>
                  <a:schemeClr val="tx1"/>
                </a:solidFill>
              </a:rPr>
              <a:t/>
            </a:r>
            <a:br>
              <a:rPr lang="en-GB" sz="3600" dirty="0" smtClean="0">
                <a:solidFill>
                  <a:schemeClr val="tx1"/>
                </a:solidFill>
              </a:rPr>
            </a:br>
            <a:r>
              <a:rPr lang="en-GB" sz="3600" dirty="0" smtClean="0">
                <a:solidFill>
                  <a:schemeClr val="tx1"/>
                </a:solidFill>
              </a:rPr>
              <a:t/>
            </a:r>
            <a:br>
              <a:rPr lang="en-GB" sz="3600" dirty="0" smtClean="0">
                <a:solidFill>
                  <a:schemeClr val="tx1"/>
                </a:solidFill>
              </a:rPr>
            </a:br>
            <a:r>
              <a:rPr lang="en-GB" sz="3600" dirty="0" smtClean="0">
                <a:solidFill>
                  <a:schemeClr val="tx1"/>
                </a:solidFill>
              </a:rPr>
              <a:t/>
            </a:r>
            <a:br>
              <a:rPr lang="en-GB" sz="3600" dirty="0" smtClean="0">
                <a:solidFill>
                  <a:schemeClr val="tx1"/>
                </a:solidFill>
              </a:rPr>
            </a:br>
            <a:r>
              <a:rPr lang="en-GB" sz="3200" dirty="0" smtClean="0">
                <a:solidFill>
                  <a:schemeClr val="tx1"/>
                </a:solidFill>
              </a:rPr>
              <a:t>THE PARTNERSHIP</a:t>
            </a:r>
            <a:r>
              <a:rPr lang="en-US" sz="3200" dirty="0" smtClean="0">
                <a:solidFill>
                  <a:schemeClr val="tx1"/>
                </a:solidFill>
              </a:rPr>
              <a:t/>
            </a:r>
            <a:br>
              <a:rPr lang="en-US" sz="3200" dirty="0" smtClean="0">
                <a:solidFill>
                  <a:schemeClr val="tx1"/>
                </a:solidFill>
              </a:rPr>
            </a:br>
            <a:r>
              <a:rPr lang="en-GB" sz="3200" smtClean="0">
                <a:solidFill>
                  <a:schemeClr val="tx1"/>
                </a:solidFill>
              </a:rPr>
              <a:t>ELIGIBILITY </a:t>
            </a:r>
            <a:r>
              <a:rPr lang="en-GB" sz="3200" dirty="0" smtClean="0">
                <a:solidFill>
                  <a:schemeClr val="tx1"/>
                </a:solidFill>
              </a:rPr>
              <a:t>OF PARTNERS</a:t>
            </a:r>
            <a:r>
              <a:rPr lang="en-US" sz="3200" dirty="0" smtClean="0">
                <a:solidFill>
                  <a:schemeClr val="tx1"/>
                </a:solidFill>
              </a:rPr>
              <a:t/>
            </a:r>
            <a:br>
              <a:rPr lang="en-US" sz="3200" dirty="0" smtClean="0">
                <a:solidFill>
                  <a:schemeClr val="tx1"/>
                </a:solidFill>
              </a:rPr>
            </a:br>
            <a:r>
              <a:rPr lang="en-GB" sz="3200" dirty="0" smtClean="0">
                <a:solidFill>
                  <a:schemeClr val="tx1"/>
                </a:solidFill>
              </a:rPr>
              <a:t>LEGAL AND GENERAL ASPECTS</a:t>
            </a:r>
            <a:r>
              <a:rPr lang="en-GB" sz="3600" dirty="0" smtClean="0">
                <a:solidFill>
                  <a:schemeClr val="tx1"/>
                </a:solidFill>
              </a:rPr>
              <a:t/>
            </a:r>
            <a:br>
              <a:rPr lang="en-GB" sz="3600" dirty="0" smtClean="0">
                <a:solidFill>
                  <a:schemeClr val="tx1"/>
                </a:solidFill>
              </a:rPr>
            </a:br>
            <a:r>
              <a:rPr lang="en-GB" sz="3600" dirty="0" smtClean="0">
                <a:solidFill>
                  <a:schemeClr val="tx1"/>
                </a:solidFill>
              </a:rPr>
              <a:t/>
            </a:r>
            <a:br>
              <a:rPr lang="en-GB" sz="3600" dirty="0" smtClean="0">
                <a:solidFill>
                  <a:schemeClr val="tx1"/>
                </a:solidFill>
              </a:rPr>
            </a:br>
            <a:r>
              <a:rPr lang="en-GB" sz="3600" dirty="0" smtClean="0">
                <a:solidFill>
                  <a:schemeClr val="tx1"/>
                </a:solidFill>
              </a:rPr>
              <a:t/>
            </a:r>
            <a:br>
              <a:rPr lang="en-GB" sz="3600" dirty="0" smtClean="0">
                <a:solidFill>
                  <a:schemeClr val="tx1"/>
                </a:solidFill>
              </a:rPr>
            </a:br>
            <a:r>
              <a:rPr lang="en-GB" sz="2000" dirty="0" smtClean="0">
                <a:solidFill>
                  <a:schemeClr val="tx1"/>
                </a:solidFill>
              </a:rPr>
              <a:t>by Desislava Yordanova</a:t>
            </a:r>
            <a:endParaRPr lang="en-US" sz="2000" dirty="0">
              <a:solidFill>
                <a:schemeClr val="tx1"/>
              </a:solidFill>
            </a:endParaRPr>
          </a:p>
        </p:txBody>
      </p:sp>
      <p:pic>
        <p:nvPicPr>
          <p:cNvPr id="5" name="Afbeelding 1" descr="cid:image006.png@01CC05AF.F51E6F90"/>
          <p:cNvPicPr>
            <a:picLocks noGrp="1"/>
          </p:cNvPicPr>
          <p:nvPr>
            <p:ph idx="1"/>
          </p:nvPr>
        </p:nvPicPr>
        <p:blipFill>
          <a:blip r:embed="rId3" cstate="print"/>
          <a:srcRect/>
          <a:stretch>
            <a:fillRect/>
          </a:stretch>
        </p:blipFill>
        <p:spPr bwMode="auto">
          <a:xfrm>
            <a:off x="395536" y="4509120"/>
            <a:ext cx="1457143" cy="485714"/>
          </a:xfrm>
          <a:prstGeom prst="rect">
            <a:avLst/>
          </a:prstGeom>
          <a:noFill/>
          <a:ln w="9525">
            <a:noFill/>
            <a:miter lim="800000"/>
            <a:headEnd/>
            <a:tailEnd/>
          </a:ln>
        </p:spPr>
      </p:pic>
      <p:pic>
        <p:nvPicPr>
          <p:cNvPr id="6" name="Object 6"/>
          <p:cNvPicPr/>
          <p:nvPr/>
        </p:nvPicPr>
        <p:blipFill>
          <a:blip r:embed="rId4" cstate="print"/>
          <a:srcRect/>
          <a:stretch>
            <a:fillRect/>
          </a:stretch>
        </p:blipFill>
        <p:spPr bwMode="auto">
          <a:xfrm>
            <a:off x="2483768" y="4509120"/>
            <a:ext cx="638175" cy="400050"/>
          </a:xfrm>
          <a:prstGeom prst="rect">
            <a:avLst/>
          </a:prstGeom>
          <a:noFill/>
        </p:spPr>
      </p:pic>
      <p:pic>
        <p:nvPicPr>
          <p:cNvPr id="7" name="Object 4"/>
          <p:cNvPicPr/>
          <p:nvPr/>
        </p:nvPicPr>
        <p:blipFill>
          <a:blip r:embed="rId5" cstate="print"/>
          <a:srcRect/>
          <a:stretch>
            <a:fillRect/>
          </a:stretch>
        </p:blipFill>
        <p:spPr bwMode="auto">
          <a:xfrm>
            <a:off x="3851920" y="4509120"/>
            <a:ext cx="2743200" cy="409575"/>
          </a:xfrm>
          <a:prstGeom prst="rect">
            <a:avLst/>
          </a:prstGeom>
          <a:noFill/>
        </p:spPr>
      </p:pic>
      <p:pic>
        <p:nvPicPr>
          <p:cNvPr id="8" name="Immagine 7" descr="cid:image001.jpg@01CC05AF.F51E6F90"/>
          <p:cNvPicPr/>
          <p:nvPr/>
        </p:nvPicPr>
        <p:blipFill>
          <a:blip r:embed="rId6" cstate="print"/>
          <a:srcRect/>
          <a:stretch>
            <a:fillRect/>
          </a:stretch>
        </p:blipFill>
        <p:spPr bwMode="auto">
          <a:xfrm>
            <a:off x="3563888" y="2276872"/>
            <a:ext cx="2009775" cy="7239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2800" b="1" dirty="0" smtClean="0"/>
              <a:t>When is a project and therefore the partnership truly transnational?</a:t>
            </a:r>
            <a:endParaRPr lang="en-US" sz="2800" dirty="0"/>
          </a:p>
        </p:txBody>
      </p:sp>
      <p:sp>
        <p:nvSpPr>
          <p:cNvPr id="3" name="Content Placeholder 2"/>
          <p:cNvSpPr>
            <a:spLocks noGrp="1"/>
          </p:cNvSpPr>
          <p:nvPr>
            <p:ph idx="1"/>
          </p:nvPr>
        </p:nvSpPr>
        <p:spPr/>
        <p:txBody>
          <a:bodyPr>
            <a:normAutofit/>
          </a:bodyPr>
          <a:lstStyle/>
          <a:p>
            <a:pPr lvl="0"/>
            <a:r>
              <a:rPr lang="en-US" dirty="0" smtClean="0"/>
              <a:t>A </a:t>
            </a:r>
            <a:r>
              <a:rPr lang="en-US" dirty="0"/>
              <a:t>project is transnational when the main objectives of the project can be placed in a transnational context.</a:t>
            </a:r>
          </a:p>
          <a:p>
            <a:pPr lvl="0"/>
            <a:r>
              <a:rPr lang="en-US" dirty="0" smtClean="0"/>
              <a:t>The </a:t>
            </a:r>
            <a:r>
              <a:rPr lang="en-US" dirty="0" err="1"/>
              <a:t>transnationality</a:t>
            </a:r>
            <a:r>
              <a:rPr lang="en-US" dirty="0"/>
              <a:t> </a:t>
            </a:r>
            <a:r>
              <a:rPr lang="en-US" dirty="0" smtClean="0"/>
              <a:t>has to be present in every phase of </a:t>
            </a:r>
            <a:r>
              <a:rPr lang="en-US" dirty="0"/>
              <a:t>the project: </a:t>
            </a:r>
            <a:r>
              <a:rPr lang="en-US" dirty="0" smtClean="0"/>
              <a:t>project planning</a:t>
            </a:r>
            <a:r>
              <a:rPr lang="en-US" dirty="0"/>
              <a:t>, </a:t>
            </a:r>
            <a:r>
              <a:rPr lang="en-US" dirty="0" smtClean="0"/>
              <a:t>the </a:t>
            </a:r>
            <a:r>
              <a:rPr lang="en-US" dirty="0" err="1" smtClean="0"/>
              <a:t>imlementation</a:t>
            </a:r>
            <a:r>
              <a:rPr lang="en-US" dirty="0" smtClean="0"/>
              <a:t> of the activities, the dissemination, the follow-up</a:t>
            </a:r>
            <a:r>
              <a:rPr lang="en-US" dirty="0"/>
              <a:t>. </a:t>
            </a:r>
          </a:p>
          <a:p>
            <a:r>
              <a:rPr lang="en-US" dirty="0" smtClean="0"/>
              <a:t>When the outcome of the project is (expected to be) clearly different from what could have been achieved without transnational co-operation. </a:t>
            </a:r>
          </a:p>
          <a:p>
            <a:r>
              <a:rPr lang="en-US" dirty="0" smtClean="0"/>
              <a:t>When the project has a positive impact in the transnational area concerned by the project.</a:t>
            </a:r>
          </a:p>
          <a:p>
            <a:pPr lvl="0"/>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chor="t">
            <a:noAutofit/>
          </a:bodyPr>
          <a:lstStyle/>
          <a:p>
            <a:r>
              <a:rPr lang="en-US" sz="2800" b="1" dirty="0"/>
              <a:t>Why the </a:t>
            </a:r>
            <a:r>
              <a:rPr lang="en-US" sz="2800" b="1" dirty="0" err="1"/>
              <a:t>transnationality</a:t>
            </a:r>
            <a:r>
              <a:rPr lang="en-US" sz="2800" b="1" dirty="0"/>
              <a:t> is important:</a:t>
            </a:r>
            <a:endParaRPr lang="en-US" sz="2800" dirty="0"/>
          </a:p>
        </p:txBody>
      </p:sp>
      <p:sp>
        <p:nvSpPr>
          <p:cNvPr id="3" name="Content Placeholder 2"/>
          <p:cNvSpPr>
            <a:spLocks noGrp="1"/>
          </p:cNvSpPr>
          <p:nvPr>
            <p:ph idx="1"/>
          </p:nvPr>
        </p:nvSpPr>
        <p:spPr>
          <a:xfrm>
            <a:off x="457200" y="1268760"/>
            <a:ext cx="7467600" cy="5205192"/>
          </a:xfrm>
        </p:spPr>
        <p:txBody>
          <a:bodyPr>
            <a:normAutofit/>
          </a:bodyPr>
          <a:lstStyle/>
          <a:p>
            <a:pPr lvl="0"/>
            <a:r>
              <a:rPr lang="en-US" dirty="0"/>
              <a:t>Working together leads to better understanding </a:t>
            </a:r>
            <a:r>
              <a:rPr lang="en-US" dirty="0" smtClean="0"/>
              <a:t>to </a:t>
            </a:r>
            <a:r>
              <a:rPr lang="en-US" dirty="0"/>
              <a:t>future co-operation.</a:t>
            </a:r>
          </a:p>
          <a:p>
            <a:pPr lvl="0"/>
            <a:r>
              <a:rPr lang="en-US" dirty="0" smtClean="0"/>
              <a:t>The </a:t>
            </a:r>
            <a:r>
              <a:rPr lang="en-US" dirty="0" err="1" smtClean="0"/>
              <a:t>transnationality</a:t>
            </a:r>
            <a:r>
              <a:rPr lang="en-US" dirty="0" smtClean="0"/>
              <a:t> </a:t>
            </a:r>
            <a:r>
              <a:rPr lang="en-US" dirty="0"/>
              <a:t>helps </a:t>
            </a:r>
            <a:r>
              <a:rPr lang="en-US" dirty="0" smtClean="0"/>
              <a:t>the organization to be in line with </a:t>
            </a:r>
            <a:r>
              <a:rPr lang="en-US" dirty="0"/>
              <a:t>the latest (international) developments.</a:t>
            </a:r>
          </a:p>
          <a:p>
            <a:pPr lvl="0"/>
            <a:r>
              <a:rPr lang="en-US" dirty="0"/>
              <a:t>Some problems are transnational by nature  and require transnational </a:t>
            </a:r>
            <a:r>
              <a:rPr lang="en-US" dirty="0" smtClean="0"/>
              <a:t>co-operation</a:t>
            </a:r>
          </a:p>
          <a:p>
            <a:pPr lvl="0">
              <a:buNone/>
            </a:pPr>
            <a:endParaRPr lang="en-US" dirty="0"/>
          </a:p>
          <a:p>
            <a:pPr>
              <a:buNone/>
            </a:pPr>
            <a:r>
              <a:rPr lang="en-US" dirty="0"/>
              <a:t>Not necessarily all the foreign partners must </a:t>
            </a:r>
            <a:r>
              <a:rPr lang="en-US" dirty="0" smtClean="0"/>
              <a:t>belong</a:t>
            </a:r>
          </a:p>
          <a:p>
            <a:pPr>
              <a:buNone/>
            </a:pPr>
            <a:r>
              <a:rPr lang="en-US" dirty="0" smtClean="0"/>
              <a:t>to </a:t>
            </a:r>
            <a:r>
              <a:rPr lang="en-US" dirty="0"/>
              <a:t>a European Union member state. Therefore</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Participation </a:t>
            </a:r>
            <a:r>
              <a:rPr lang="en-US" sz="2400" b="1" dirty="0"/>
              <a:t>of non UE countries</a:t>
            </a:r>
            <a:endParaRPr lang="en-US" sz="2400" dirty="0"/>
          </a:p>
        </p:txBody>
      </p:sp>
      <p:sp>
        <p:nvSpPr>
          <p:cNvPr id="3" name="Content Placeholder 2"/>
          <p:cNvSpPr>
            <a:spLocks noGrp="1"/>
          </p:cNvSpPr>
          <p:nvPr>
            <p:ph idx="1"/>
          </p:nvPr>
        </p:nvSpPr>
        <p:spPr/>
        <p:txBody>
          <a:bodyPr>
            <a:normAutofit/>
          </a:bodyPr>
          <a:lstStyle/>
          <a:p>
            <a:pPr lvl="0"/>
            <a:r>
              <a:rPr lang="en-US" dirty="0"/>
              <a:t>EU must ensure its presence on the global stage and that is why it must strengthen cooperation with third countries in order to spread its values and aims around the world</a:t>
            </a:r>
          </a:p>
          <a:p>
            <a:pPr lvl="0"/>
            <a:r>
              <a:rPr lang="en-US" dirty="0"/>
              <a:t>For this purposes: Some financial instruments as the Humanitarian aid, MFA etc. or  IPA, ENPI etc. which are strongly based on the geographic position of the participants. </a:t>
            </a:r>
          </a:p>
          <a:p>
            <a:pPr lvl="0"/>
            <a:r>
              <a:rPr lang="en-US" dirty="0"/>
              <a:t>Some of the instruments are directly managed by the Commission, other – by national authorities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chor="t">
            <a:noAutofit/>
          </a:bodyPr>
          <a:lstStyle/>
          <a:p>
            <a:r>
              <a:rPr lang="en-US" b="1" dirty="0" smtClean="0"/>
              <a:t>Examples – p.1</a:t>
            </a:r>
          </a:p>
        </p:txBody>
      </p:sp>
      <p:sp>
        <p:nvSpPr>
          <p:cNvPr id="3" name="Content Placeholder 2"/>
          <p:cNvSpPr>
            <a:spLocks noGrp="1"/>
          </p:cNvSpPr>
          <p:nvPr>
            <p:ph idx="1"/>
          </p:nvPr>
        </p:nvSpPr>
        <p:spPr>
          <a:xfrm>
            <a:off x="457200" y="1124744"/>
            <a:ext cx="7467600" cy="5349208"/>
          </a:xfrm>
        </p:spPr>
        <p:txBody>
          <a:bodyPr>
            <a:normAutofit fontScale="62500" lnSpcReduction="20000"/>
          </a:bodyPr>
          <a:lstStyle/>
          <a:p>
            <a:pPr lvl="0">
              <a:buNone/>
            </a:pPr>
            <a:r>
              <a:rPr lang="en-US" b="1" dirty="0" smtClean="0"/>
              <a:t>1. Regarding </a:t>
            </a:r>
            <a:r>
              <a:rPr lang="en-US" b="1" dirty="0"/>
              <a:t>the pre-accession countries it is foreseen a specific instrument in order to finance </a:t>
            </a:r>
            <a:r>
              <a:rPr lang="en-US" b="1" dirty="0" smtClean="0"/>
              <a:t>these countries</a:t>
            </a:r>
            <a:r>
              <a:rPr lang="en-US" b="1" dirty="0"/>
              <a:t>. The Council Regulation (EC) No 1085/2006 establishes an instrument for pre-accession assistance (IPA). </a:t>
            </a:r>
          </a:p>
          <a:p>
            <a:pPr marL="396000"/>
            <a:r>
              <a:rPr lang="en-US" dirty="0"/>
              <a:t>Article 1 “The Community shall assist the countries listed in Annexes I and II in their progressive alignment with the standards and policies of the European Union, including where appropriate the </a:t>
            </a:r>
            <a:r>
              <a:rPr lang="en-US" i="1" dirty="0" err="1"/>
              <a:t>acquis</a:t>
            </a:r>
            <a:r>
              <a:rPr lang="en-US" i="1" dirty="0"/>
              <a:t> </a:t>
            </a:r>
            <a:r>
              <a:rPr lang="en-US" i="1" dirty="0" err="1"/>
              <a:t>communautaire</a:t>
            </a:r>
            <a:r>
              <a:rPr lang="en-US" dirty="0"/>
              <a:t>, with a view to membership.” The countries of Annex I are:</a:t>
            </a:r>
          </a:p>
          <a:p>
            <a:pPr marL="396000" lvl="0"/>
            <a:r>
              <a:rPr lang="en-US" dirty="0"/>
              <a:t>Croatia, Turkey, The former Yugoslav Republic of Macedonia. The Annex II countries are: Albania, Bosnia, Montenegro, Serbia, including Kosovo. The countries making part of Annex I are the candidate countries</a:t>
            </a:r>
          </a:p>
          <a:p>
            <a:pPr marL="396000"/>
            <a:r>
              <a:rPr lang="en-US" dirty="0"/>
              <a:t>Art. 3 foresees that the</a:t>
            </a:r>
            <a:r>
              <a:rPr lang="en-US" i="1" dirty="0"/>
              <a:t> </a:t>
            </a:r>
            <a:r>
              <a:rPr lang="en-US" dirty="0"/>
              <a:t>Assistance shall be programmed and implemented</a:t>
            </a:r>
            <a:r>
              <a:rPr lang="en-US" i="1" dirty="0"/>
              <a:t> </a:t>
            </a:r>
            <a:r>
              <a:rPr lang="en-US" dirty="0"/>
              <a:t>according to the following components:</a:t>
            </a:r>
          </a:p>
          <a:p>
            <a:pPr marL="396000"/>
            <a:r>
              <a:rPr lang="en-US" dirty="0"/>
              <a:t>(a) Transition Assistance and Institution Building;</a:t>
            </a:r>
          </a:p>
          <a:p>
            <a:pPr marL="396000"/>
            <a:r>
              <a:rPr lang="en-US" dirty="0"/>
              <a:t>(b) Cross-Border Cooperation;</a:t>
            </a:r>
          </a:p>
          <a:p>
            <a:pPr marL="396000"/>
            <a:r>
              <a:rPr lang="en-US" dirty="0"/>
              <a:t>(c) Regional Development;</a:t>
            </a:r>
          </a:p>
          <a:p>
            <a:pPr marL="396000"/>
            <a:r>
              <a:rPr lang="en-US" dirty="0"/>
              <a:t>(d) Human Resources Development;</a:t>
            </a:r>
          </a:p>
          <a:p>
            <a:pPr marL="396000"/>
            <a:r>
              <a:rPr lang="en-US" dirty="0"/>
              <a:t>(e) Rural Development.</a:t>
            </a:r>
          </a:p>
          <a:p>
            <a:pPr>
              <a:buNone/>
            </a:pPr>
            <a:endParaRPr lang="en-US" dirty="0"/>
          </a:p>
          <a:p>
            <a:r>
              <a:rPr lang="en-US" dirty="0"/>
              <a:t>For further information: The COMMISSION REGULATION (EC) No 718/2007 of 12 June 2007 implements the above mentioned </a:t>
            </a:r>
            <a:r>
              <a:rPr lang="en-US" dirty="0" smtClean="0"/>
              <a:t>Regulation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t>Examples – p.2</a:t>
            </a:r>
            <a:endParaRPr lang="en-US" dirty="0"/>
          </a:p>
        </p:txBody>
      </p:sp>
      <p:sp>
        <p:nvSpPr>
          <p:cNvPr id="3" name="Content Placeholder 2"/>
          <p:cNvSpPr>
            <a:spLocks noGrp="1"/>
          </p:cNvSpPr>
          <p:nvPr>
            <p:ph idx="1"/>
          </p:nvPr>
        </p:nvSpPr>
        <p:spPr/>
        <p:txBody>
          <a:bodyPr>
            <a:normAutofit/>
          </a:bodyPr>
          <a:lstStyle/>
          <a:p>
            <a:pPr lvl="0">
              <a:buNone/>
            </a:pPr>
            <a:r>
              <a:rPr lang="en-US" dirty="0" smtClean="0"/>
              <a:t>2. The European Union has </a:t>
            </a:r>
            <a:r>
              <a:rPr lang="en-US" dirty="0"/>
              <a:t>a number of relationships with nations that are not formally part of the Union. For example </a:t>
            </a:r>
            <a:r>
              <a:rPr lang="en-US" b="1" dirty="0"/>
              <a:t>The European Neighborhood and Partnership Instrument (ENPI), which </a:t>
            </a:r>
            <a:r>
              <a:rPr lang="en-US" dirty="0"/>
              <a:t>is the Financial Instrument under which EC assistance to Eastern Europe, Southern Caucasus and South Mediterranean countries is provided since 1st January 2007</a:t>
            </a:r>
            <a:r>
              <a:rPr lang="en-US"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b="1"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dirty="0" smtClean="0"/>
              <a:t>Regulation (EC) 1080/2006</a:t>
            </a:r>
          </a:p>
          <a:p>
            <a:pPr>
              <a:buNone/>
            </a:pPr>
            <a:r>
              <a:rPr lang="it-IT" dirty="0" err="1" smtClean="0"/>
              <a:t>Seventh</a:t>
            </a:r>
            <a:r>
              <a:rPr lang="it-IT" dirty="0" smtClean="0"/>
              <a:t> </a:t>
            </a:r>
            <a:r>
              <a:rPr lang="it-IT" dirty="0" err="1" smtClean="0"/>
              <a:t>Framework</a:t>
            </a:r>
            <a:r>
              <a:rPr lang="it-IT" dirty="0" smtClean="0"/>
              <a:t> </a:t>
            </a:r>
            <a:r>
              <a:rPr lang="it-IT" dirty="0" err="1" smtClean="0"/>
              <a:t>Programme</a:t>
            </a:r>
            <a:r>
              <a:rPr lang="it-IT" dirty="0" smtClean="0"/>
              <a:t> (FP7)</a:t>
            </a:r>
          </a:p>
          <a:p>
            <a:pPr lvl="0">
              <a:buNone/>
            </a:pPr>
            <a:r>
              <a:rPr lang="en-US" dirty="0" smtClean="0"/>
              <a:t>Directive 2004/18/EC of the</a:t>
            </a:r>
            <a:r>
              <a:rPr lang="it-IT" dirty="0" smtClean="0"/>
              <a:t> </a:t>
            </a:r>
            <a:r>
              <a:rPr lang="en-US" dirty="0" smtClean="0"/>
              <a:t>European Parliament and of the Council of 31 March 2004</a:t>
            </a:r>
            <a:endParaRPr lang="it-IT" dirty="0" smtClean="0"/>
          </a:p>
          <a:p>
            <a:pPr lvl="0">
              <a:buNone/>
            </a:pPr>
            <a:r>
              <a:rPr lang="en-US" dirty="0" smtClean="0"/>
              <a:t>Commission Recommendation of 6 May 2003 concerning the definition of micro, small and medium-sized enterprises[notified under document number C(2003) 1422]  (2003/361/EC) (May 20, 2003) </a:t>
            </a:r>
          </a:p>
          <a:p>
            <a:pPr lvl="0">
              <a:buNone/>
            </a:pPr>
            <a:r>
              <a:rPr lang="en-US" dirty="0" smtClean="0"/>
              <a:t>Commission communication (2003/C 118/03) </a:t>
            </a:r>
          </a:p>
          <a:p>
            <a:pPr lvl="0">
              <a:buNone/>
            </a:pPr>
            <a:r>
              <a:rPr lang="en-US" dirty="0" smtClean="0"/>
              <a:t>Regulation (EC) n. 718/2007</a:t>
            </a:r>
          </a:p>
          <a:p>
            <a:pPr lvl="0">
              <a:buNone/>
            </a:pPr>
            <a:r>
              <a:rPr lang="en-US" dirty="0" err="1" smtClean="0"/>
              <a:t>Interreg</a:t>
            </a:r>
            <a:r>
              <a:rPr lang="en-US" dirty="0" smtClean="0"/>
              <a:t> north sea region </a:t>
            </a:r>
            <a:r>
              <a:rPr lang="en-US" dirty="0" err="1" smtClean="0"/>
              <a:t>programme</a:t>
            </a:r>
            <a:endParaRPr lang="en-US" dirty="0" smtClean="0"/>
          </a:p>
          <a:p>
            <a:pPr lvl="0">
              <a:buNone/>
            </a:pPr>
            <a:r>
              <a:rPr lang="en-US" dirty="0" smtClean="0"/>
              <a:t>Council Regulation (EC) No 1085/2006 and Commission Regulation (EC) No 718/2007 of 12 June 2007</a:t>
            </a:r>
          </a:p>
          <a:p>
            <a:pPr lvl="0">
              <a:buNone/>
            </a:pPr>
            <a:r>
              <a:rPr lang="en-US" dirty="0" smtClean="0"/>
              <a:t> Regulation (EC) No 1638/2006</a:t>
            </a:r>
          </a:p>
          <a:p>
            <a:pPr lvl="0">
              <a:buNone/>
            </a:pPr>
            <a:endParaRPr lang="en-US" dirty="0" smtClean="0"/>
          </a:p>
          <a:p>
            <a:pPr lvl="0">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chor="t">
            <a:normAutofit/>
          </a:bodyPr>
          <a:lstStyle/>
          <a:p>
            <a:r>
              <a:rPr lang="en-GB" sz="3600" b="1" dirty="0">
                <a:effectLst>
                  <a:outerShdw blurRad="38100" dist="38100" dir="2700000" algn="tl">
                    <a:srgbClr val="000000">
                      <a:alpha val="43137"/>
                    </a:srgbClr>
                  </a:outerShdw>
                </a:effectLst>
              </a:rPr>
              <a:t>What is the partnership? </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800" dirty="0"/>
              <a:t>Form of collaboration between more persons who share the same purpose of the project and undertake the completion of the activities in order to achieve a common goal. The partnership brings financial, technical and managerial obligations. The exact form of partnership may differ in terms of the various types of </a:t>
            </a:r>
            <a:r>
              <a:rPr lang="en-US" sz="2800" dirty="0" smtClean="0"/>
              <a:t>funding</a:t>
            </a:r>
            <a:r>
              <a:rPr lang="en-US" sz="28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000"/>
            <a:ext cx="8229600" cy="778098"/>
          </a:xfrm>
          <a:noFill/>
          <a:ln>
            <a:noFill/>
          </a:ln>
        </p:spPr>
        <p:style>
          <a:lnRef idx="1">
            <a:schemeClr val="accent1"/>
          </a:lnRef>
          <a:fillRef idx="2">
            <a:schemeClr val="accent1"/>
          </a:fillRef>
          <a:effectRef idx="1">
            <a:schemeClr val="accent1"/>
          </a:effectRef>
          <a:fontRef idx="minor">
            <a:schemeClr val="dk1"/>
          </a:fontRef>
        </p:style>
        <p:txBody>
          <a:bodyPr anchor="t">
            <a:noAutofit/>
          </a:bodyPr>
          <a:lstStyle/>
          <a:p>
            <a:r>
              <a:rPr lang="en-GB" sz="4400" b="1" dirty="0" smtClean="0">
                <a:solidFill>
                  <a:schemeClr val="tx2"/>
                </a:solidFill>
                <a:effectLst>
                  <a:outerShdw blurRad="38100" dist="38100" dir="2700000" algn="tl">
                    <a:srgbClr val="000000">
                      <a:alpha val="43137"/>
                    </a:srgbClr>
                  </a:outerShdw>
                </a:effectLst>
                <a:latin typeface="+mj-lt"/>
                <a:ea typeface="+mj-ea"/>
                <a:cs typeface="+mj-cs"/>
              </a:rPr>
              <a:t>EU Funding</a:t>
            </a:r>
            <a:endParaRPr lang="en-US" sz="4400" b="1"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Content Placeholder 3"/>
          <p:cNvSpPr>
            <a:spLocks noGrp="1"/>
          </p:cNvSpPr>
          <p:nvPr>
            <p:ph sz="half" idx="1"/>
          </p:nvPr>
        </p:nvSpPr>
        <p:spPr>
          <a:xfrm>
            <a:off x="3059832" y="1196752"/>
            <a:ext cx="5904656" cy="5328592"/>
          </a:xfrm>
        </p:spPr>
        <p:txBody>
          <a:bodyPr>
            <a:normAutofit fontScale="92500" lnSpcReduction="10000"/>
          </a:bodyPr>
          <a:lstStyle/>
          <a:p>
            <a:r>
              <a:rPr lang="en-GB" b="1" dirty="0" smtClean="0"/>
              <a:t>Direct funding (or direct support)</a:t>
            </a:r>
          </a:p>
          <a:p>
            <a:pPr>
              <a:buNone/>
            </a:pPr>
            <a:r>
              <a:rPr lang="en-US" dirty="0" smtClean="0"/>
              <a:t>     In the direct funding the grants are directly allocated by the EU. The Commission, on the basis of its specific aims, establishes programs with reference to each sector of intervention.</a:t>
            </a:r>
          </a:p>
          <a:p>
            <a:r>
              <a:rPr lang="en-GB" b="1" dirty="0" smtClean="0"/>
              <a:t>Indirect funding (or indirect support) - </a:t>
            </a:r>
            <a:r>
              <a:rPr lang="en-US" dirty="0" smtClean="0"/>
              <a:t>The indirect funding refers to assistance administered by national or regional authorities. They are also supplemented by national or regional resources and they serve to implement the principle of economic and social cohesion of the Community.</a:t>
            </a:r>
            <a:endParaRPr lang="en-US" dirty="0"/>
          </a:p>
        </p:txBody>
      </p:sp>
      <p:graphicFrame>
        <p:nvGraphicFramePr>
          <p:cNvPr id="5" name="Content Placeholder 5"/>
          <p:cNvGraphicFramePr>
            <a:graphicFrameLocks/>
          </p:cNvGraphicFramePr>
          <p:nvPr/>
        </p:nvGraphicFramePr>
        <p:xfrm>
          <a:off x="251520" y="980728"/>
          <a:ext cx="2736304" cy="5505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noFill/>
          <a:ln>
            <a:noFill/>
          </a:ln>
        </p:spPr>
        <p:style>
          <a:lnRef idx="1">
            <a:schemeClr val="accent1"/>
          </a:lnRef>
          <a:fillRef idx="2">
            <a:schemeClr val="accent1"/>
          </a:fillRef>
          <a:effectRef idx="1">
            <a:schemeClr val="accent1"/>
          </a:effectRef>
          <a:fontRef idx="minor">
            <a:schemeClr val="dk1"/>
          </a:fontRef>
        </p:style>
        <p:txBody>
          <a:bodyPr anchor="t">
            <a:noAutofit/>
          </a:bodyPr>
          <a:lstStyle/>
          <a:p>
            <a:r>
              <a:rPr lang="en-GB" sz="3600" b="1" dirty="0">
                <a:solidFill>
                  <a:schemeClr val="tx2"/>
                </a:solidFill>
                <a:effectLst>
                  <a:outerShdw blurRad="38100" dist="38100" dir="2700000" algn="tl">
                    <a:srgbClr val="000000">
                      <a:alpha val="43137"/>
                    </a:srgbClr>
                  </a:outerShdw>
                </a:effectLst>
                <a:latin typeface="+mj-lt"/>
                <a:ea typeface="+mj-ea"/>
                <a:cs typeface="+mj-cs"/>
              </a:rPr>
              <a:t>ELIGIBILITY OF PARTNERS</a:t>
            </a:r>
            <a:endParaRPr lang="en-US" sz="3600" b="1"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Content Placeholder 3"/>
          <p:cNvSpPr>
            <a:spLocks noGrp="1"/>
          </p:cNvSpPr>
          <p:nvPr>
            <p:ph sz="half" idx="1"/>
          </p:nvPr>
        </p:nvSpPr>
        <p:spPr>
          <a:xfrm>
            <a:off x="539552" y="1196752"/>
            <a:ext cx="7488832" cy="5328592"/>
          </a:xfrm>
        </p:spPr>
        <p:txBody>
          <a:bodyPr>
            <a:normAutofit fontScale="70000" lnSpcReduction="20000"/>
          </a:bodyPr>
          <a:lstStyle/>
          <a:p>
            <a:pPr lvl="0"/>
            <a:r>
              <a:rPr lang="en-GB" dirty="0"/>
              <a:t>It</a:t>
            </a:r>
            <a:r>
              <a:rPr lang="en-GB" b="1" dirty="0"/>
              <a:t> </a:t>
            </a:r>
            <a:r>
              <a:rPr lang="en-US" dirty="0"/>
              <a:t>concerns the requirements that have to be met in the presentation of the project proposal.</a:t>
            </a:r>
          </a:p>
          <a:p>
            <a:pPr lvl="0"/>
            <a:r>
              <a:rPr lang="en-US" dirty="0"/>
              <a:t>Each Instrument has its specific requirements regarding the eligibility of the partners (status, financial capacity etc.) </a:t>
            </a:r>
          </a:p>
          <a:p>
            <a:pPr lvl="0"/>
            <a:r>
              <a:rPr lang="en-GB" dirty="0"/>
              <a:t>Almost always the partnership is not established as a legal entity, but as a temporary collaboration limited to the duration of the </a:t>
            </a:r>
            <a:r>
              <a:rPr lang="en-GB" dirty="0" smtClean="0"/>
              <a:t>project.</a:t>
            </a:r>
          </a:p>
          <a:p>
            <a:pPr lvl="0"/>
            <a:endParaRPr lang="en-GB" dirty="0" smtClean="0"/>
          </a:p>
          <a:p>
            <a:pPr lvl="0">
              <a:buNone/>
            </a:pPr>
            <a:r>
              <a:rPr lang="en-US" dirty="0" smtClean="0"/>
              <a:t>1. In </a:t>
            </a:r>
            <a:r>
              <a:rPr lang="en-US" dirty="0"/>
              <a:t>general (direct support) there are two main roles which may be played within a partnership of an EU project, that is a </a:t>
            </a:r>
            <a:r>
              <a:rPr lang="en-US" b="1" dirty="0"/>
              <a:t>Lead partner </a:t>
            </a:r>
            <a:r>
              <a:rPr lang="en-US" dirty="0"/>
              <a:t>or a </a:t>
            </a:r>
            <a:r>
              <a:rPr lang="en-US" b="1" dirty="0"/>
              <a:t>partner</a:t>
            </a:r>
            <a:r>
              <a:rPr lang="en-US" dirty="0"/>
              <a:t>.</a:t>
            </a:r>
          </a:p>
          <a:p>
            <a:pPr marL="396000"/>
            <a:r>
              <a:rPr lang="en-GB" dirty="0"/>
              <a:t>The Lead Partner:  He </a:t>
            </a:r>
            <a:r>
              <a:rPr lang="en-US" dirty="0"/>
              <a:t>is the body responsible in terms of legal and financial implementation of the project. He is committed to:</a:t>
            </a:r>
          </a:p>
          <a:p>
            <a:pPr marL="612000" lvl="0">
              <a:buFont typeface="Wingdings" pitchFamily="2" charset="2"/>
              <a:buChar char="Ø"/>
            </a:pPr>
            <a:r>
              <a:rPr lang="en-US" dirty="0"/>
              <a:t>receive a grant from the European Commission</a:t>
            </a:r>
          </a:p>
          <a:p>
            <a:pPr marL="612000" lvl="0">
              <a:buFont typeface="Wingdings" pitchFamily="2" charset="2"/>
              <a:buChar char="Ø"/>
            </a:pPr>
            <a:r>
              <a:rPr lang="en-US" dirty="0"/>
              <a:t>communicate with the Contracting Authority</a:t>
            </a:r>
          </a:p>
          <a:p>
            <a:pPr marL="612000" lvl="0">
              <a:buFont typeface="Wingdings" pitchFamily="2" charset="2"/>
              <a:buChar char="Ø"/>
            </a:pPr>
            <a:r>
              <a:rPr lang="en-US" dirty="0"/>
              <a:t>be responsible for the supporting documentation submitted to the Commission</a:t>
            </a:r>
          </a:p>
          <a:p>
            <a:pPr marL="612000" lvl="0">
              <a:buFont typeface="Wingdings" pitchFamily="2" charset="2"/>
              <a:buChar char="Ø"/>
            </a:pPr>
            <a:r>
              <a:rPr lang="en-GB" dirty="0"/>
              <a:t>be </a:t>
            </a:r>
            <a:r>
              <a:rPr lang="en-US" dirty="0"/>
              <a:t>coordinator between the various entities of the partnership</a:t>
            </a:r>
          </a:p>
          <a:p>
            <a:pPr marL="612000" lvl="0">
              <a:buFont typeface="Wingdings" pitchFamily="2" charset="2"/>
              <a:buChar char="Ø"/>
            </a:pPr>
            <a:r>
              <a:rPr lang="en-US" dirty="0"/>
              <a:t>pay the shares of co-financing to the respective partner on account of the expenses attributed to each subject by the project budget</a:t>
            </a:r>
            <a:r>
              <a:rPr lang="en-US" dirty="0" smtClean="0"/>
              <a:t>.</a:t>
            </a:r>
            <a:r>
              <a:rPr lang="en-GB" dirty="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noFill/>
          <a:ln>
            <a:noFill/>
          </a:ln>
        </p:spPr>
        <p:style>
          <a:lnRef idx="1">
            <a:schemeClr val="accent1"/>
          </a:lnRef>
          <a:fillRef idx="2">
            <a:schemeClr val="accent1"/>
          </a:fillRef>
          <a:effectRef idx="1">
            <a:schemeClr val="accent1"/>
          </a:effectRef>
          <a:fontRef idx="minor">
            <a:schemeClr val="dk1"/>
          </a:fontRef>
        </p:style>
        <p:txBody>
          <a:bodyPr anchor="t">
            <a:noAutofit/>
          </a:bodyPr>
          <a:lstStyle/>
          <a:p>
            <a:r>
              <a:rPr lang="en-GB" sz="3600" b="1" dirty="0">
                <a:solidFill>
                  <a:schemeClr val="tx2"/>
                </a:solidFill>
                <a:effectLst>
                  <a:outerShdw blurRad="38100" dist="38100" dir="2700000" algn="tl">
                    <a:srgbClr val="000000">
                      <a:alpha val="43137"/>
                    </a:srgbClr>
                  </a:outerShdw>
                </a:effectLst>
                <a:latin typeface="+mj-lt"/>
                <a:ea typeface="+mj-ea"/>
                <a:cs typeface="+mj-cs"/>
              </a:rPr>
              <a:t>ELIGIBILITY OF PARTNERS</a:t>
            </a:r>
            <a:endParaRPr lang="en-US" sz="3600" b="1"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Content Placeholder 3"/>
          <p:cNvSpPr>
            <a:spLocks noGrp="1"/>
          </p:cNvSpPr>
          <p:nvPr>
            <p:ph sz="half" idx="1"/>
          </p:nvPr>
        </p:nvSpPr>
        <p:spPr>
          <a:xfrm>
            <a:off x="467544" y="1196752"/>
            <a:ext cx="8280920" cy="5211248"/>
          </a:xfrm>
        </p:spPr>
        <p:txBody>
          <a:bodyPr>
            <a:normAutofit fontScale="62500" lnSpcReduction="20000"/>
          </a:bodyPr>
          <a:lstStyle/>
          <a:p>
            <a:pPr lvl="0">
              <a:buNone/>
            </a:pPr>
            <a:r>
              <a:rPr lang="en-GB" dirty="0" smtClean="0"/>
              <a:t>2. In </a:t>
            </a:r>
            <a:r>
              <a:rPr lang="en-GB" dirty="0"/>
              <a:t>indirect support: </a:t>
            </a:r>
            <a:r>
              <a:rPr lang="en-US" dirty="0"/>
              <a:t>In the Structural funds, and in particular with regard to the European Regional Development Fund (ERDF), the </a:t>
            </a:r>
            <a:r>
              <a:rPr lang="en-US" b="1" dirty="0"/>
              <a:t>Lead partner principle</a:t>
            </a:r>
            <a:r>
              <a:rPr lang="en-US" dirty="0"/>
              <a:t> exists.</a:t>
            </a:r>
          </a:p>
          <a:p>
            <a:pPr marL="396000"/>
            <a:r>
              <a:rPr lang="en-GB" b="1" dirty="0"/>
              <a:t>LPP:</a:t>
            </a:r>
            <a:endParaRPr lang="en-US" dirty="0"/>
          </a:p>
          <a:p>
            <a:pPr marL="612000" lvl="0">
              <a:spcAft>
                <a:spcPts val="600"/>
              </a:spcAft>
              <a:buFont typeface="Wingdings" pitchFamily="2" charset="2"/>
              <a:buChar char="Ø"/>
            </a:pPr>
            <a:r>
              <a:rPr lang="en-US" dirty="0"/>
              <a:t>Under the LPP, activities of a project are typically carried out by a number of partners of whom one or 2 act as the ‘Lead Partner</a:t>
            </a:r>
            <a:r>
              <a:rPr lang="en-US" dirty="0" smtClean="0"/>
              <a:t>’.</a:t>
            </a:r>
            <a:endParaRPr lang="en-US" dirty="0"/>
          </a:p>
          <a:p>
            <a:pPr marL="612000" lvl="0">
              <a:buFont typeface="Wingdings" pitchFamily="2" charset="2"/>
              <a:buChar char="Ø"/>
            </a:pPr>
            <a:r>
              <a:rPr lang="en-GB" dirty="0"/>
              <a:t>According to </a:t>
            </a:r>
            <a:r>
              <a:rPr lang="en-US" dirty="0"/>
              <a:t>Article 20.1 of Regulation (EC) 1080/2006 LP is responsible for:</a:t>
            </a:r>
          </a:p>
          <a:p>
            <a:pPr marL="756000">
              <a:buFont typeface="Wingdings" pitchFamily="2" charset="2"/>
              <a:buChar char="ü"/>
            </a:pPr>
            <a:r>
              <a:rPr lang="en-US" dirty="0" smtClean="0"/>
              <a:t>drafting </a:t>
            </a:r>
            <a:r>
              <a:rPr lang="en-US" dirty="0"/>
              <a:t>the Partnership Agreement,</a:t>
            </a:r>
          </a:p>
          <a:p>
            <a:pPr marL="756000">
              <a:buFont typeface="Wingdings" pitchFamily="2" charset="2"/>
              <a:buChar char="ü"/>
            </a:pPr>
            <a:r>
              <a:rPr lang="en-US" dirty="0" smtClean="0"/>
              <a:t>ensuring </a:t>
            </a:r>
            <a:r>
              <a:rPr lang="en-US" dirty="0"/>
              <a:t>the implementation of the entire Operation;</a:t>
            </a:r>
          </a:p>
          <a:p>
            <a:pPr marL="756000">
              <a:buFont typeface="Wingdings" pitchFamily="2" charset="2"/>
              <a:buChar char="ü"/>
            </a:pPr>
            <a:r>
              <a:rPr lang="en-US" dirty="0" smtClean="0"/>
              <a:t>ensuring </a:t>
            </a:r>
            <a:r>
              <a:rPr lang="en-US" dirty="0"/>
              <a:t>that the expenditure presented by the beneficiaries participating in the</a:t>
            </a:r>
          </a:p>
          <a:p>
            <a:pPr marL="756000">
              <a:buFont typeface="Wingdings" pitchFamily="2" charset="2"/>
              <a:buChar char="ü"/>
            </a:pPr>
            <a:r>
              <a:rPr lang="en-US" dirty="0"/>
              <a:t>operation has been incurred for the purpose of implementing the operation and</a:t>
            </a:r>
          </a:p>
          <a:p>
            <a:pPr marL="756000">
              <a:buFont typeface="Wingdings" pitchFamily="2" charset="2"/>
              <a:buChar char="ü"/>
            </a:pPr>
            <a:r>
              <a:rPr lang="en-US" dirty="0"/>
              <a:t>corresponds to the activities agreed between those beneficiaries;</a:t>
            </a:r>
          </a:p>
          <a:p>
            <a:pPr marL="756000">
              <a:buFont typeface="Wingdings" pitchFamily="2" charset="2"/>
              <a:buChar char="ü"/>
            </a:pPr>
            <a:r>
              <a:rPr lang="en-US" dirty="0" smtClean="0"/>
              <a:t>verifying </a:t>
            </a:r>
            <a:r>
              <a:rPr lang="en-US" dirty="0"/>
              <a:t>that the expenditure presented by the beneficiaries participating in the</a:t>
            </a:r>
          </a:p>
          <a:p>
            <a:pPr marL="756000">
              <a:buFont typeface="Wingdings" pitchFamily="2" charset="2"/>
              <a:buChar char="ü"/>
            </a:pPr>
            <a:r>
              <a:rPr lang="en-US" dirty="0"/>
              <a:t>operation has been validated by the controllers;</a:t>
            </a:r>
          </a:p>
          <a:p>
            <a:pPr marL="756000">
              <a:buFont typeface="Wingdings" pitchFamily="2" charset="2"/>
              <a:buChar char="ü"/>
            </a:pPr>
            <a:r>
              <a:rPr lang="en-US" dirty="0" smtClean="0"/>
              <a:t>transferring </a:t>
            </a:r>
            <a:r>
              <a:rPr lang="en-US" dirty="0"/>
              <a:t>the ERDF contribution to the beneficiaries participating in the</a:t>
            </a:r>
          </a:p>
          <a:p>
            <a:pPr marL="756000">
              <a:buFont typeface="Wingdings" pitchFamily="2" charset="2"/>
              <a:buChar char="ü"/>
            </a:pPr>
            <a:r>
              <a:rPr lang="en-US" dirty="0"/>
              <a:t>operation</a:t>
            </a:r>
            <a:r>
              <a:rPr lang="en-US" dirty="0" smtClean="0"/>
              <a:t>.</a:t>
            </a:r>
          </a:p>
          <a:p>
            <a:pPr>
              <a:buNone/>
            </a:pPr>
            <a:endParaRPr lang="en-US" dirty="0"/>
          </a:p>
          <a:p>
            <a:pPr>
              <a:buNone/>
            </a:pPr>
            <a:r>
              <a:rPr lang="en-US" dirty="0"/>
              <a:t>NB! </a:t>
            </a:r>
            <a:r>
              <a:rPr lang="en-US" u="sng" dirty="0"/>
              <a:t>This means that in the 2007-2013 programming period, the Lead Partner does not bear</a:t>
            </a:r>
            <a:endParaRPr lang="en-US" dirty="0"/>
          </a:p>
          <a:p>
            <a:pPr>
              <a:buNone/>
            </a:pPr>
            <a:r>
              <a:rPr lang="en-US" u="sng" dirty="0"/>
              <a:t>full financial and legal responsibility for the project. Rather all project partners are liable</a:t>
            </a:r>
            <a:endParaRPr lang="en-US" dirty="0"/>
          </a:p>
          <a:p>
            <a:pPr>
              <a:buNone/>
            </a:pPr>
            <a:r>
              <a:rPr lang="en-US" u="sng" dirty="0"/>
              <a:t>for their own actions and related expenditure</a:t>
            </a:r>
            <a:r>
              <a:rPr lang="en-US" u="sng"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864096"/>
          </a:xfrm>
        </p:spPr>
        <p:txBody>
          <a:bodyPr anchor="t">
            <a:noAutofit/>
          </a:bodyPr>
          <a:lstStyle/>
          <a:p>
            <a:r>
              <a:rPr lang="en-GB" sz="2400" b="1" dirty="0" smtClean="0">
                <a:effectLst>
                  <a:outerShdw blurRad="38100" dist="38100" dir="2700000" algn="tl">
                    <a:srgbClr val="000000">
                      <a:alpha val="43137"/>
                    </a:srgbClr>
                  </a:outerShdw>
                </a:effectLst>
              </a:rPr>
              <a:t>A. Eligibility </a:t>
            </a:r>
            <a:r>
              <a:rPr lang="en-US" sz="2400" b="1" dirty="0">
                <a:effectLst>
                  <a:outerShdw blurRad="38100" dist="38100" dir="2700000" algn="tl">
                    <a:srgbClr val="000000">
                      <a:alpha val="43137"/>
                    </a:srgbClr>
                  </a:outerShdw>
                </a:effectLst>
              </a:rPr>
              <a:t> with regard to the number of the partners and </a:t>
            </a:r>
            <a:r>
              <a:rPr lang="en-US" sz="2400" b="1" dirty="0" smtClean="0">
                <a:effectLst>
                  <a:outerShdw blurRad="38100" dist="38100" dir="2700000" algn="tl">
                    <a:srgbClr val="000000">
                      <a:alpha val="43137"/>
                    </a:srgbClr>
                  </a:outerShdw>
                </a:effectLst>
              </a:rPr>
              <a:t>their legal </a:t>
            </a:r>
            <a:r>
              <a:rPr lang="en-US" sz="2400" b="1" dirty="0">
                <a:effectLst>
                  <a:outerShdw blurRad="38100" dist="38100" dir="2700000" algn="tl">
                    <a:srgbClr val="000000">
                      <a:alpha val="43137"/>
                    </a:srgbClr>
                  </a:outerShdw>
                </a:effectLst>
              </a:rPr>
              <a:t>status:</a:t>
            </a:r>
          </a:p>
        </p:txBody>
      </p:sp>
      <p:sp>
        <p:nvSpPr>
          <p:cNvPr id="3" name="Content Placeholder 2"/>
          <p:cNvSpPr>
            <a:spLocks noGrp="1"/>
          </p:cNvSpPr>
          <p:nvPr>
            <p:ph idx="1"/>
          </p:nvPr>
        </p:nvSpPr>
        <p:spPr>
          <a:xfrm>
            <a:off x="457200" y="1340768"/>
            <a:ext cx="7715200" cy="5256584"/>
          </a:xfrm>
        </p:spPr>
        <p:txBody>
          <a:bodyPr>
            <a:normAutofit fontScale="62500" lnSpcReduction="20000"/>
          </a:bodyPr>
          <a:lstStyle/>
          <a:p>
            <a:pPr lvl="0">
              <a:buNone/>
            </a:pPr>
            <a:r>
              <a:rPr lang="en-US" b="1" dirty="0" smtClean="0"/>
              <a:t>a. Number </a:t>
            </a:r>
            <a:r>
              <a:rPr lang="en-US" dirty="0"/>
              <a:t>To obtain grants from the Community - at least 3 different Member States.</a:t>
            </a:r>
          </a:p>
          <a:p>
            <a:r>
              <a:rPr lang="en-US" dirty="0" smtClean="0"/>
              <a:t>Different </a:t>
            </a:r>
            <a:r>
              <a:rPr lang="en-US" dirty="0"/>
              <a:t>rules for participation and funding are applied to the different groups of countries</a:t>
            </a:r>
            <a:r>
              <a:rPr lang="en-US" dirty="0" smtClean="0"/>
              <a:t>.</a:t>
            </a:r>
          </a:p>
          <a:p>
            <a:pPr>
              <a:buNone/>
            </a:pPr>
            <a:endParaRPr lang="en-US" dirty="0"/>
          </a:p>
          <a:p>
            <a:pPr lvl="0">
              <a:buNone/>
            </a:pPr>
            <a:r>
              <a:rPr lang="en-US" b="1" dirty="0" smtClean="0"/>
              <a:t>b. Legal </a:t>
            </a:r>
            <a:r>
              <a:rPr lang="en-US" b="1" dirty="0"/>
              <a:t>status </a:t>
            </a:r>
            <a:r>
              <a:rPr lang="en-US" dirty="0"/>
              <a:t>Proposals - almost by anyone</a:t>
            </a:r>
            <a:r>
              <a:rPr lang="en-US" dirty="0" smtClean="0"/>
              <a:t>.</a:t>
            </a:r>
          </a:p>
          <a:p>
            <a:pPr marL="396000">
              <a:buNone/>
            </a:pPr>
            <a:r>
              <a:rPr lang="en-US" b="1" dirty="0" smtClean="0"/>
              <a:t>- Possible </a:t>
            </a:r>
            <a:r>
              <a:rPr lang="en-US" b="1" dirty="0"/>
              <a:t>status:</a:t>
            </a:r>
            <a:endParaRPr lang="en-US" dirty="0"/>
          </a:p>
          <a:p>
            <a:pPr marL="396000" lvl="0"/>
            <a:r>
              <a:rPr lang="en-US" b="1" dirty="0"/>
              <a:t>Individuals: </a:t>
            </a:r>
            <a:r>
              <a:rPr lang="en-US" dirty="0"/>
              <a:t>The rule is that the grant beneficiaries</a:t>
            </a:r>
            <a:r>
              <a:rPr lang="en-US" b="1" dirty="0"/>
              <a:t> </a:t>
            </a:r>
            <a:r>
              <a:rPr lang="en-US" dirty="0"/>
              <a:t>are mainly private or public organizations, and only as an exception – individuals</a:t>
            </a:r>
            <a:r>
              <a:rPr lang="en-US" dirty="0" smtClean="0"/>
              <a:t>.</a:t>
            </a:r>
          </a:p>
          <a:p>
            <a:pPr marL="396000" lvl="0">
              <a:buNone/>
            </a:pPr>
            <a:endParaRPr lang="en-US" dirty="0"/>
          </a:p>
          <a:p>
            <a:pPr marL="396000" lvl="0"/>
            <a:r>
              <a:rPr lang="en-US" b="1" dirty="0"/>
              <a:t>NGOs:</a:t>
            </a:r>
            <a:r>
              <a:rPr lang="en-US" dirty="0"/>
              <a:t> NGOs" and "civil society organizations" are not legal terms. The specific requirements which an organization must have in order to benefit from a Community funding are detailed in individual calls for proposals. Common characteristics:</a:t>
            </a:r>
          </a:p>
          <a:p>
            <a:pPr marL="396000" lvl="0"/>
            <a:r>
              <a:rPr lang="en-US" dirty="0" smtClean="0"/>
              <a:t>not </a:t>
            </a:r>
            <a:r>
              <a:rPr lang="en-US" dirty="0"/>
              <a:t>created to generate profit</a:t>
            </a:r>
          </a:p>
          <a:p>
            <a:pPr marL="396000" lvl="0"/>
            <a:r>
              <a:rPr lang="en-US" dirty="0"/>
              <a:t>Volunteers</a:t>
            </a:r>
          </a:p>
          <a:p>
            <a:pPr marL="396000" lvl="0"/>
            <a:r>
              <a:rPr lang="en-US" dirty="0"/>
              <a:t>certain degree of formal existence</a:t>
            </a:r>
          </a:p>
          <a:p>
            <a:pPr marL="396000" lvl="0"/>
            <a:r>
              <a:rPr lang="en-US" dirty="0"/>
              <a:t>independent</a:t>
            </a:r>
          </a:p>
          <a:p>
            <a:pPr marL="396000" lvl="0"/>
            <a:r>
              <a:rPr lang="en-US" dirty="0"/>
              <a:t>do not pursue selfish interests and </a:t>
            </a:r>
            <a:r>
              <a:rPr lang="en-US" dirty="0" smtClean="0"/>
              <a:t>values</a:t>
            </a:r>
          </a:p>
          <a:p>
            <a:pPr lvl="0">
              <a:buNone/>
            </a:pPr>
            <a:endParaRPr lang="en-US" dirty="0"/>
          </a:p>
          <a:p>
            <a:pPr lvl="0" eaLnBrk="0"/>
            <a:r>
              <a:rPr lang="en-US" b="1" dirty="0"/>
              <a:t>Public body: </a:t>
            </a:r>
            <a:r>
              <a:rPr lang="en-US" dirty="0"/>
              <a:t>according to the European law public bodies are national, regional, local authorities and other public bodies. Public bodies are organizations founded and governed by public law, and their main purpose is to satisfy public needs</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648072"/>
          </a:xfrm>
        </p:spPr>
        <p:txBody>
          <a:bodyPr anchor="t">
            <a:normAutofit fontScale="90000"/>
          </a:bodyPr>
          <a:lstStyle/>
          <a:p>
            <a:r>
              <a:rPr lang="en-GB" sz="2800" b="1" dirty="0" smtClean="0">
                <a:effectLst>
                  <a:outerShdw blurRad="38100" dist="38100" dir="2700000" algn="tl">
                    <a:srgbClr val="000000">
                      <a:alpha val="43137"/>
                    </a:srgbClr>
                  </a:outerShdw>
                </a:effectLst>
              </a:rPr>
              <a:t>A. Eligibility </a:t>
            </a:r>
            <a:r>
              <a:rPr lang="en-US" sz="2800" b="1" dirty="0" smtClean="0">
                <a:effectLst>
                  <a:outerShdw blurRad="38100" dist="38100" dir="2700000" algn="tl">
                    <a:srgbClr val="000000">
                      <a:alpha val="43137"/>
                    </a:srgbClr>
                  </a:outerShdw>
                </a:effectLst>
              </a:rPr>
              <a:t> with regard to the number of the partners and their legal status:</a:t>
            </a:r>
            <a:endParaRPr lang="en-US" sz="2700" dirty="0"/>
          </a:p>
        </p:txBody>
      </p:sp>
      <p:sp>
        <p:nvSpPr>
          <p:cNvPr id="3" name="Content Placeholder 2"/>
          <p:cNvSpPr>
            <a:spLocks noGrp="1"/>
          </p:cNvSpPr>
          <p:nvPr>
            <p:ph idx="1"/>
          </p:nvPr>
        </p:nvSpPr>
        <p:spPr/>
        <p:txBody>
          <a:bodyPr>
            <a:normAutofit fontScale="40000" lnSpcReduction="20000"/>
          </a:bodyPr>
          <a:lstStyle/>
          <a:p>
            <a:pPr lvl="0"/>
            <a:r>
              <a:rPr lang="en-US" sz="3800" b="1" dirty="0"/>
              <a:t>Body governed by public law:</a:t>
            </a:r>
            <a:r>
              <a:rPr lang="en-US" sz="3800" dirty="0"/>
              <a:t> Article 1.9 of Directive 2004/18/EC of the</a:t>
            </a:r>
          </a:p>
          <a:p>
            <a:pPr>
              <a:buNone/>
            </a:pPr>
            <a:r>
              <a:rPr lang="en-US" sz="3800" dirty="0"/>
              <a:t>European Parliament and of the Council of 31 March 2004, a </a:t>
            </a:r>
            <a:r>
              <a:rPr lang="en-US" sz="3800" i="1" dirty="0"/>
              <a:t>body governed by public law </a:t>
            </a:r>
            <a:r>
              <a:rPr lang="en-US" sz="3800" dirty="0" smtClean="0"/>
              <a:t>means an </a:t>
            </a:r>
            <a:r>
              <a:rPr lang="en-US" sz="3800" dirty="0"/>
              <a:t>entity:</a:t>
            </a:r>
          </a:p>
          <a:p>
            <a:pPr>
              <a:buNone/>
            </a:pPr>
            <a:r>
              <a:rPr lang="en-US" sz="3800" dirty="0"/>
              <a:t>a) established for the specific purpose of meeting needs in the general interest, not having an</a:t>
            </a:r>
          </a:p>
          <a:p>
            <a:pPr>
              <a:buNone/>
            </a:pPr>
            <a:r>
              <a:rPr lang="en-US" sz="3800" dirty="0"/>
              <a:t>industrial or commercial character,</a:t>
            </a:r>
          </a:p>
          <a:p>
            <a:pPr>
              <a:buNone/>
            </a:pPr>
            <a:r>
              <a:rPr lang="en-US" sz="3800" dirty="0"/>
              <a:t>b) having legal personality and</a:t>
            </a:r>
          </a:p>
          <a:p>
            <a:pPr>
              <a:buNone/>
            </a:pPr>
            <a:r>
              <a:rPr lang="en-US" sz="3800" dirty="0"/>
              <a:t>c) financed, for the most part, by the State, regional or local authorities, or other bodies</a:t>
            </a:r>
          </a:p>
          <a:p>
            <a:pPr>
              <a:buNone/>
            </a:pPr>
            <a:r>
              <a:rPr lang="en-US" sz="3800" dirty="0"/>
              <a:t>governed by public law; or subject to management supervision by those bodies; or having</a:t>
            </a:r>
          </a:p>
          <a:p>
            <a:pPr>
              <a:buNone/>
            </a:pPr>
            <a:r>
              <a:rPr lang="en-US" sz="3800" dirty="0"/>
              <a:t>an administrative, managerial or supervisory board, more than half of whose members are</a:t>
            </a:r>
          </a:p>
          <a:p>
            <a:pPr>
              <a:buNone/>
            </a:pPr>
            <a:r>
              <a:rPr lang="en-US" sz="3800" dirty="0"/>
              <a:t>appointed by the State, regional or local authorities, or by other bodies governed by public law</a:t>
            </a:r>
            <a:r>
              <a:rPr lang="en-US" sz="3800" dirty="0" smtClean="0"/>
              <a:t>.</a:t>
            </a:r>
          </a:p>
          <a:p>
            <a:pPr lvl="0"/>
            <a:r>
              <a:rPr lang="en-US" sz="3800" b="1" dirty="0"/>
              <a:t>Private organizations and private companies: </a:t>
            </a:r>
            <a:r>
              <a:rPr lang="en-US" sz="3800" dirty="0"/>
              <a:t>Any organization (non profit and profit making) established by private law, not falling in the categories of public bodies and bodies governed </a:t>
            </a:r>
            <a:r>
              <a:rPr lang="en-US" sz="3800" dirty="0" smtClean="0"/>
              <a:t>by public </a:t>
            </a:r>
            <a:r>
              <a:rPr lang="en-US" sz="3800" dirty="0"/>
              <a:t>law</a:t>
            </a:r>
            <a:r>
              <a:rPr lang="en-US" sz="3800"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7467600" cy="490066"/>
          </a:xfrm>
        </p:spPr>
        <p:txBody>
          <a:bodyPr>
            <a:normAutofit fontScale="90000"/>
          </a:bodyPr>
          <a:lstStyle/>
          <a:p>
            <a:r>
              <a:rPr lang="en-GB" dirty="0" smtClean="0"/>
              <a:t>A. </a:t>
            </a:r>
            <a:r>
              <a:rPr lang="en-GB" sz="3200" b="1" dirty="0" smtClean="0">
                <a:effectLst>
                  <a:outerShdw blurRad="38100" dist="38100" dir="2700000" algn="tl">
                    <a:srgbClr val="000000">
                      <a:alpha val="43137"/>
                    </a:srgbClr>
                  </a:outerShdw>
                </a:effectLst>
              </a:rPr>
              <a:t>. </a:t>
            </a:r>
            <a:r>
              <a:rPr lang="en-GB" sz="2700" b="1" dirty="0" smtClean="0">
                <a:effectLst>
                  <a:outerShdw blurRad="38100" dist="38100" dir="2700000" algn="tl">
                    <a:srgbClr val="000000">
                      <a:alpha val="43137"/>
                    </a:srgbClr>
                  </a:outerShdw>
                </a:effectLst>
              </a:rPr>
              <a:t>Eligibility </a:t>
            </a:r>
            <a:r>
              <a:rPr lang="en-US" sz="2700" b="1" dirty="0" smtClean="0">
                <a:effectLst>
                  <a:outerShdw blurRad="38100" dist="38100" dir="2700000" algn="tl">
                    <a:srgbClr val="000000">
                      <a:alpha val="43137"/>
                    </a:srgbClr>
                  </a:outerShdw>
                </a:effectLst>
              </a:rPr>
              <a:t> with regard to the number of the partners and their legal status:</a:t>
            </a:r>
            <a:endParaRPr lang="en-US" sz="2700" dirty="0"/>
          </a:p>
        </p:txBody>
      </p:sp>
      <p:sp>
        <p:nvSpPr>
          <p:cNvPr id="3" name="Content Placeholder 2"/>
          <p:cNvSpPr>
            <a:spLocks noGrp="1"/>
          </p:cNvSpPr>
          <p:nvPr>
            <p:ph idx="1"/>
          </p:nvPr>
        </p:nvSpPr>
        <p:spPr>
          <a:xfrm>
            <a:off x="457200" y="1052736"/>
            <a:ext cx="7715200" cy="5421216"/>
          </a:xfrm>
        </p:spPr>
        <p:txBody>
          <a:bodyPr>
            <a:noAutofit/>
          </a:bodyPr>
          <a:lstStyle/>
          <a:p>
            <a:pPr lvl="0">
              <a:lnSpc>
                <a:spcPct val="120000"/>
              </a:lnSpc>
              <a:spcBef>
                <a:spcPts val="0"/>
              </a:spcBef>
              <a:spcAft>
                <a:spcPts val="700"/>
              </a:spcAft>
            </a:pPr>
            <a:r>
              <a:rPr lang="en-US" sz="1400" b="1" dirty="0"/>
              <a:t>Enterprise:</a:t>
            </a:r>
            <a:r>
              <a:rPr lang="en-US" sz="1400" dirty="0"/>
              <a:t> art. 1 of the Commission Recommendation of </a:t>
            </a:r>
            <a:r>
              <a:rPr lang="en-US" sz="1400" dirty="0" smtClean="0"/>
              <a:t>06/05/2003</a:t>
            </a:r>
            <a:endParaRPr lang="en-US" sz="1400" dirty="0"/>
          </a:p>
          <a:p>
            <a:pPr lvl="0">
              <a:lnSpc>
                <a:spcPct val="120000"/>
              </a:lnSpc>
              <a:spcBef>
                <a:spcPts val="0"/>
              </a:spcBef>
              <a:spcAft>
                <a:spcPts val="700"/>
              </a:spcAft>
            </a:pPr>
            <a:r>
              <a:rPr lang="en-US" sz="1400" b="1" dirty="0"/>
              <a:t>SME (Small and medium enterprises): </a:t>
            </a:r>
            <a:r>
              <a:rPr lang="en-US" sz="1400" dirty="0"/>
              <a:t>COMMISSION RECOMMENDATION of 6 May 2003</a:t>
            </a:r>
            <a:r>
              <a:rPr lang="en-US" sz="1400" dirty="0" smtClean="0"/>
              <a:t>:</a:t>
            </a:r>
            <a:endParaRPr lang="en-US" sz="1400" dirty="0"/>
          </a:p>
          <a:p>
            <a:pPr>
              <a:lnSpc>
                <a:spcPct val="120000"/>
              </a:lnSpc>
              <a:spcBef>
                <a:spcPts val="0"/>
              </a:spcBef>
              <a:spcAft>
                <a:spcPts val="700"/>
              </a:spcAft>
              <a:buNone/>
            </a:pPr>
            <a:r>
              <a:rPr lang="en-US" sz="1400" b="1" dirty="0"/>
              <a:t>Medium sized</a:t>
            </a:r>
            <a:r>
              <a:rPr lang="en-US" sz="1400" dirty="0"/>
              <a:t>: </a:t>
            </a:r>
          </a:p>
          <a:p>
            <a:pPr>
              <a:spcBef>
                <a:spcPts val="0"/>
              </a:spcBef>
              <a:spcAft>
                <a:spcPts val="700"/>
              </a:spcAft>
              <a:buNone/>
            </a:pPr>
            <a:r>
              <a:rPr lang="en-US" sz="1400" dirty="0"/>
              <a:t>Headcount (unchanged) </a:t>
            </a:r>
            <a:r>
              <a:rPr lang="en-US" sz="1400" dirty="0" smtClean="0"/>
              <a:t> less then 250 </a:t>
            </a:r>
            <a:endParaRPr lang="en-US" sz="1400" dirty="0"/>
          </a:p>
          <a:p>
            <a:pPr>
              <a:spcBef>
                <a:spcPts val="0"/>
              </a:spcBef>
              <a:spcAft>
                <a:spcPts val="700"/>
              </a:spcAft>
              <a:buNone/>
            </a:pPr>
            <a:r>
              <a:rPr lang="en-US" sz="1400" dirty="0"/>
              <a:t>Turnover </a:t>
            </a:r>
            <a:r>
              <a:rPr lang="en-US" sz="1400" dirty="0" smtClean="0"/>
              <a:t>less then </a:t>
            </a:r>
            <a:r>
              <a:rPr lang="en-US" sz="1400" dirty="0"/>
              <a:t>€50 million </a:t>
            </a:r>
          </a:p>
          <a:p>
            <a:pPr>
              <a:spcBef>
                <a:spcPts val="0"/>
              </a:spcBef>
              <a:spcAft>
                <a:spcPts val="700"/>
              </a:spcAft>
              <a:buNone/>
            </a:pPr>
            <a:r>
              <a:rPr lang="en-US" sz="1400" dirty="0"/>
              <a:t>Balance Sheet Total </a:t>
            </a:r>
            <a:r>
              <a:rPr lang="en-US" sz="1400" dirty="0" smtClean="0"/>
              <a:t>less then </a:t>
            </a:r>
            <a:r>
              <a:rPr lang="en-US" sz="1400" dirty="0"/>
              <a:t>€43 million </a:t>
            </a:r>
            <a:endParaRPr lang="en-US" sz="1400" dirty="0" smtClean="0"/>
          </a:p>
          <a:p>
            <a:pPr>
              <a:lnSpc>
                <a:spcPct val="120000"/>
              </a:lnSpc>
              <a:spcBef>
                <a:spcPts val="0"/>
              </a:spcBef>
              <a:spcAft>
                <a:spcPts val="700"/>
              </a:spcAft>
              <a:buNone/>
            </a:pPr>
            <a:r>
              <a:rPr lang="en-US" sz="1400" b="1" dirty="0" smtClean="0"/>
              <a:t>Small</a:t>
            </a:r>
            <a:r>
              <a:rPr lang="en-US" sz="1400" b="1" dirty="0"/>
              <a:t>:</a:t>
            </a:r>
            <a:r>
              <a:rPr lang="en-US" sz="1400" dirty="0"/>
              <a:t> </a:t>
            </a:r>
          </a:p>
          <a:p>
            <a:pPr>
              <a:spcBef>
                <a:spcPts val="0"/>
              </a:spcBef>
              <a:spcAft>
                <a:spcPts val="700"/>
              </a:spcAft>
              <a:buNone/>
            </a:pPr>
            <a:r>
              <a:rPr lang="en-US" sz="1400" dirty="0"/>
              <a:t>Headcount </a:t>
            </a:r>
            <a:r>
              <a:rPr lang="en-US" sz="1400" dirty="0" smtClean="0"/>
              <a:t>less then </a:t>
            </a:r>
            <a:r>
              <a:rPr lang="en-US" sz="1400" dirty="0"/>
              <a:t>50 </a:t>
            </a:r>
          </a:p>
          <a:p>
            <a:pPr>
              <a:spcBef>
                <a:spcPts val="0"/>
              </a:spcBef>
              <a:spcAft>
                <a:spcPts val="700"/>
              </a:spcAft>
              <a:buNone/>
            </a:pPr>
            <a:r>
              <a:rPr lang="en-US" sz="1400" dirty="0"/>
              <a:t>Turnover </a:t>
            </a:r>
            <a:r>
              <a:rPr lang="en-US" sz="1400" dirty="0" smtClean="0"/>
              <a:t>less then </a:t>
            </a:r>
            <a:r>
              <a:rPr lang="en-US" sz="1400" dirty="0"/>
              <a:t>€10 million </a:t>
            </a:r>
          </a:p>
          <a:p>
            <a:pPr>
              <a:spcBef>
                <a:spcPts val="0"/>
              </a:spcBef>
              <a:spcAft>
                <a:spcPts val="700"/>
              </a:spcAft>
              <a:buNone/>
            </a:pPr>
            <a:r>
              <a:rPr lang="en-US" sz="1400" dirty="0"/>
              <a:t>Balance Sheet Total &lt; €10 million </a:t>
            </a:r>
            <a:endParaRPr lang="en-US" sz="1400" dirty="0" smtClean="0"/>
          </a:p>
          <a:p>
            <a:pPr>
              <a:lnSpc>
                <a:spcPct val="120000"/>
              </a:lnSpc>
              <a:spcBef>
                <a:spcPts val="0"/>
              </a:spcBef>
              <a:spcAft>
                <a:spcPts val="700"/>
              </a:spcAft>
              <a:buNone/>
            </a:pPr>
            <a:r>
              <a:rPr lang="en-US" sz="1400" b="1" dirty="0" smtClean="0"/>
              <a:t>Micro </a:t>
            </a:r>
            <a:r>
              <a:rPr lang="en-US" sz="1400" dirty="0"/>
              <a:t>: </a:t>
            </a:r>
          </a:p>
          <a:p>
            <a:pPr>
              <a:spcBef>
                <a:spcPts val="0"/>
              </a:spcBef>
              <a:spcAft>
                <a:spcPts val="700"/>
              </a:spcAft>
              <a:buNone/>
            </a:pPr>
            <a:r>
              <a:rPr lang="en-US" sz="1400" dirty="0"/>
              <a:t>Headcount </a:t>
            </a:r>
            <a:r>
              <a:rPr lang="en-US" sz="1400" dirty="0" smtClean="0"/>
              <a:t>less then </a:t>
            </a:r>
            <a:r>
              <a:rPr lang="en-US" sz="1400" dirty="0"/>
              <a:t>10 </a:t>
            </a:r>
          </a:p>
          <a:p>
            <a:pPr>
              <a:spcBef>
                <a:spcPts val="0"/>
              </a:spcBef>
              <a:spcAft>
                <a:spcPts val="700"/>
              </a:spcAft>
              <a:buNone/>
            </a:pPr>
            <a:r>
              <a:rPr lang="en-US" sz="1400" dirty="0"/>
              <a:t>Turnover </a:t>
            </a:r>
            <a:r>
              <a:rPr lang="en-US" sz="1400" dirty="0" smtClean="0"/>
              <a:t>less then €</a:t>
            </a:r>
            <a:r>
              <a:rPr lang="en-US" sz="1400" dirty="0"/>
              <a:t>2 million </a:t>
            </a:r>
          </a:p>
          <a:p>
            <a:pPr>
              <a:spcBef>
                <a:spcPts val="0"/>
              </a:spcBef>
              <a:spcAft>
                <a:spcPts val="700"/>
              </a:spcAft>
              <a:buNone/>
            </a:pPr>
            <a:r>
              <a:rPr lang="en-US" sz="1400" dirty="0"/>
              <a:t>Balance Sheet Total </a:t>
            </a:r>
            <a:r>
              <a:rPr lang="en-US" sz="1400" dirty="0" smtClean="0"/>
              <a:t>less then </a:t>
            </a:r>
            <a:r>
              <a:rPr lang="en-US" sz="1400" dirty="0"/>
              <a:t>€2 million </a:t>
            </a:r>
            <a:endParaRPr lang="en-US" sz="1400" dirty="0" smtClean="0"/>
          </a:p>
          <a:p>
            <a:pPr lvl="0">
              <a:lnSpc>
                <a:spcPct val="120000"/>
              </a:lnSpc>
              <a:spcBef>
                <a:spcPts val="0"/>
              </a:spcBef>
              <a:spcAft>
                <a:spcPts val="700"/>
              </a:spcAft>
              <a:buNone/>
            </a:pPr>
            <a:r>
              <a:rPr lang="en-US" sz="1400" dirty="0" smtClean="0"/>
              <a:t>The </a:t>
            </a:r>
            <a:r>
              <a:rPr lang="en-US" sz="1400" b="1" dirty="0"/>
              <a:t>Model declaration on the information relating to the qualification of an enterprise as an SME.(</a:t>
            </a:r>
            <a:r>
              <a:rPr lang="en-US" sz="1400" b="1" dirty="0" smtClean="0"/>
              <a:t>Commission Communication </a:t>
            </a:r>
            <a:r>
              <a:rPr lang="en-US" sz="1400" dirty="0"/>
              <a:t>2003/C 118/03)</a:t>
            </a:r>
          </a:p>
          <a:p>
            <a:pPr>
              <a:lnSpc>
                <a:spcPct val="120000"/>
              </a:lnSpc>
              <a:spcBef>
                <a:spcPts val="0"/>
              </a:spcBef>
              <a:spcAft>
                <a:spcPts val="700"/>
              </a:spcAft>
              <a:buNone/>
            </a:pP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0"/>
            <a:r>
              <a:rPr lang="en-US" sz="3600" b="1" dirty="0" smtClean="0"/>
              <a:t>B. Eligibility </a:t>
            </a:r>
            <a:r>
              <a:rPr lang="en-US" sz="3600" b="1" dirty="0"/>
              <a:t>with regard to the Geographical </a:t>
            </a:r>
            <a:r>
              <a:rPr lang="en-US" sz="3600" b="1" dirty="0" smtClean="0"/>
              <a:t>location</a:t>
            </a:r>
            <a:endParaRPr lang="en-US" sz="3600" dirty="0"/>
          </a:p>
        </p:txBody>
      </p:sp>
      <p:sp>
        <p:nvSpPr>
          <p:cNvPr id="3" name="Content Placeholder 2"/>
          <p:cNvSpPr>
            <a:spLocks noGrp="1"/>
          </p:cNvSpPr>
          <p:nvPr>
            <p:ph idx="1"/>
          </p:nvPr>
        </p:nvSpPr>
        <p:spPr/>
        <p:txBody>
          <a:bodyPr>
            <a:normAutofit lnSpcReduction="10000"/>
          </a:bodyPr>
          <a:lstStyle/>
          <a:p>
            <a:pPr lvl="0"/>
            <a:r>
              <a:rPr lang="en-US" dirty="0"/>
              <a:t>The European Commission funds projects that have an European dimension.</a:t>
            </a:r>
          </a:p>
          <a:p>
            <a:pPr lvl="0"/>
            <a:r>
              <a:rPr lang="en-US" dirty="0"/>
              <a:t>Almost always – Transnational </a:t>
            </a:r>
            <a:r>
              <a:rPr lang="en-US" dirty="0" smtClean="0"/>
              <a:t>partnership</a:t>
            </a:r>
          </a:p>
          <a:p>
            <a:r>
              <a:rPr lang="en-US" b="1" dirty="0" err="1"/>
              <a:t>Transnationality</a:t>
            </a:r>
            <a:r>
              <a:rPr lang="en-US" b="1" dirty="0"/>
              <a:t> - </a:t>
            </a:r>
            <a:r>
              <a:rPr lang="en-US" dirty="0"/>
              <a:t>is a principle of carrying out an action across </a:t>
            </a:r>
            <a:r>
              <a:rPr lang="en-US" dirty="0" smtClean="0"/>
              <a:t>national borders, in way that </a:t>
            </a:r>
            <a:r>
              <a:rPr lang="en-US" dirty="0"/>
              <a:t>it produces </a:t>
            </a:r>
            <a:r>
              <a:rPr lang="en-US" dirty="0" smtClean="0"/>
              <a:t>more general effects.</a:t>
            </a:r>
            <a:endParaRPr lang="en-US" dirty="0"/>
          </a:p>
          <a:p>
            <a:pPr>
              <a:buNone/>
            </a:pPr>
            <a:r>
              <a:rPr lang="en-US" dirty="0" smtClean="0"/>
              <a:t>     -One </a:t>
            </a:r>
            <a:r>
              <a:rPr lang="en-US" dirty="0"/>
              <a:t>of the essential requirements for participation in programs of the Community is the transnational dimension. The principle of trans-nationality requires the establishment of partnerships between organizations from different Member States</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1747</Words>
  <Application>Microsoft Office PowerPoint</Application>
  <PresentationFormat>On-screen Show (4:3)</PresentationFormat>
  <Paragraphs>147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Equinozio</vt:lpstr>
      <vt:lpstr>   THE PARTNERSHIP ELIGIBILITY OF PARTNERS LEGAL AND GENERAL ASPECTS   by Desislava Yordanova</vt:lpstr>
      <vt:lpstr>What is the partnership? </vt:lpstr>
      <vt:lpstr>EU Funding</vt:lpstr>
      <vt:lpstr>ELIGIBILITY OF PARTNERS</vt:lpstr>
      <vt:lpstr>ELIGIBILITY OF PARTNERS</vt:lpstr>
      <vt:lpstr>A. Eligibility  with regard to the number of the partners and their legal status:</vt:lpstr>
      <vt:lpstr>A. Eligibility  with regard to the number of the partners and their legal status:</vt:lpstr>
      <vt:lpstr>A. . Eligibility  with regard to the number of the partners and their legal status:</vt:lpstr>
      <vt:lpstr>B. Eligibility with regard to the Geographical location</vt:lpstr>
      <vt:lpstr>When is a project and therefore the partnership truly transnational?</vt:lpstr>
      <vt:lpstr>Why the transnationality is important:</vt:lpstr>
      <vt:lpstr>Participation of non UE countries</vt:lpstr>
      <vt:lpstr>Examples – p.1</vt:lpstr>
      <vt:lpstr>Examples – p.2</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PARTNERSHIP ELIGIBULITY OF PARTNERS LEGAL AND GENERAL ASPECTS</dc:title>
  <dc:creator>Koko</dc:creator>
  <cp:lastModifiedBy>fouche</cp:lastModifiedBy>
  <cp:revision>174</cp:revision>
  <dcterms:created xsi:type="dcterms:W3CDTF">2011-11-26T11:45:13Z</dcterms:created>
  <dcterms:modified xsi:type="dcterms:W3CDTF">2012-06-18T16:44:33Z</dcterms:modified>
</cp:coreProperties>
</file>