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8ED9-630C-43D6-9E36-FD113273CD7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555E2-F149-4204-9773-1E0B7C28FF8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5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262664" y="94411"/>
            <a:ext cx="3886195" cy="8463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noProof="0" smtClean="0">
                <a:solidFill>
                  <a:srgbClr val="0070C0"/>
                </a:solidFill>
                <a:latin typeface="Century Gothic" pitchFamily="34" charset="0"/>
              </a:rPr>
              <a:t>ofice</a:t>
            </a:r>
            <a:r>
              <a:rPr lang="en-US" sz="2400" noProof="0" smtClean="0">
                <a:solidFill>
                  <a:srgbClr val="0070C0"/>
                </a:solidFill>
                <a:latin typeface="Century Gothic" pitchFamily="34" charset="0"/>
              </a:rPr>
              <a:t>forma &gt; portugal</a:t>
            </a:r>
          </a:p>
          <a:p>
            <a:pPr algn="r"/>
            <a:r>
              <a:rPr lang="en-US" sz="2500" b="1" noProof="0" smtClean="0">
                <a:solidFill>
                  <a:srgbClr val="0070C0"/>
                </a:solidFill>
                <a:latin typeface="Century Gothic" pitchFamily="34" charset="0"/>
              </a:rPr>
              <a:t>magisterial </a:t>
            </a:r>
            <a:r>
              <a:rPr lang="en-US" sz="2500" noProof="0" smtClean="0">
                <a:solidFill>
                  <a:srgbClr val="0070C0"/>
                </a:solidFill>
                <a:latin typeface="Century Gothic" pitchFamily="34" charset="0"/>
              </a:rPr>
              <a:t>lesson &gt; 1</a:t>
            </a:r>
            <a:endParaRPr lang="en-US" sz="2500" noProof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9" name="Picture 2" descr="llp logo ingle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6" y="87994"/>
            <a:ext cx="1917477" cy="75786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1" descr="renew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12" y="86492"/>
            <a:ext cx="2240764" cy="75937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ângulo 10"/>
          <p:cNvSpPr/>
          <p:nvPr/>
        </p:nvSpPr>
        <p:spPr>
          <a:xfrm>
            <a:off x="1" y="961726"/>
            <a:ext cx="9143998" cy="849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6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FF6-5E3C-45CC-A81A-89137464DBB9}" type="datetime1">
              <a:rPr lang="en-GB" smtClean="0"/>
              <a:t>11/02/2012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6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8800-6470-456E-BA7F-4E590357AAD9}" type="datetime1">
              <a:rPr lang="en-GB" smtClean="0"/>
              <a:t>11/02/2012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97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7F12-A27D-428C-8F26-F2BDFF7107AC}" type="datetime1">
              <a:rPr lang="en-GB" smtClean="0"/>
              <a:t>11/02/2012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6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B8CB-7E56-4F73-A087-3ACC7BF86A6F}" type="datetime1">
              <a:rPr lang="en-GB" smtClean="0"/>
              <a:t>11/02/2012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8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30D-E06D-4704-887A-8DEEC639BF9B}" type="datetime1">
              <a:rPr lang="en-GB" smtClean="0"/>
              <a:t>11/02/2012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8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B7D9-8AA8-416D-B654-0A069CEBED86}" type="datetime1">
              <a:rPr lang="en-GB" smtClean="0"/>
              <a:t>11/02/2012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1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A087-CF49-41EF-8A4D-64E069909890}" type="datetime1">
              <a:rPr lang="en-GB" smtClean="0"/>
              <a:t>11/02/2012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7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63C0-B73E-491F-8225-283D25EBF693}" type="datetime1">
              <a:rPr lang="en-GB" smtClean="0"/>
              <a:t>11/02/2012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7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5D4F-CF12-4481-A298-15E85A0AB873}" type="datetime1">
              <a:rPr lang="en-GB" smtClean="0"/>
              <a:t>11/02/2012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2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1930-47C4-4753-BD55-849215CF4529}" type="datetime1">
              <a:rPr lang="en-GB" smtClean="0"/>
              <a:t>11/02/2012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6104D-2362-46E6-8326-C5D866171E74}" type="datetime1">
              <a:rPr lang="en-GB" smtClean="0"/>
              <a:t>11/02/2012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3E5F-E8F2-4DCD-B0B5-44F4041B7C6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6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70C0"/>
                </a:solidFill>
                <a:latin typeface="Century Gothic" pitchFamily="34" charset="0"/>
              </a:rPr>
              <a:t>transfer</a:t>
            </a:r>
            <a:r>
              <a:rPr lang="pt-PT" sz="40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Century Gothic" pitchFamily="34" charset="0"/>
              </a:rPr>
              <a:t>of innovation &gt; toi</a:t>
            </a:r>
          </a:p>
          <a:p>
            <a:pPr algn="r"/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vet activities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6331" y="2814091"/>
            <a:ext cx="8927667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1.0 &gt;. main objective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45922" y="3691265"/>
            <a:ext cx="8898078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2.0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pecific objectives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43745" y="4566309"/>
            <a:ext cx="8905113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 &gt;. transfer of technology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46051" y="5444729"/>
            <a:ext cx="8902807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4.0 &gt;. recommendations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9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3.0.3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et curriculum continuum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networking [vet community]</a:t>
            </a:r>
          </a:p>
          <a:p>
            <a:pPr marL="627063" indent="-627063">
              <a:tabLst>
                <a:tab pos="622300" algn="l"/>
              </a:tabLst>
            </a:pP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key element of dissemination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9138" indent="-719138">
              <a:tabLst>
                <a:tab pos="71755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net working 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[public bodies]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  <a:p>
            <a:pPr marL="719138" indent="-719138">
              <a:tabLst>
                <a:tab pos="717550" algn="l"/>
              </a:tabLst>
            </a:pP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key element of 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policies alignment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9138" indent="-719138">
              <a:tabLst>
                <a:tab pos="71755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	net working [labor market]</a:t>
            </a:r>
          </a:p>
          <a:p>
            <a:pPr marL="719138" indent="-719138">
              <a:tabLst>
                <a:tab pos="717550" algn="l"/>
              </a:tabLst>
            </a:pP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key element of skills alignment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10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3.0.4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e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ffectiveness, inclusiveness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measurable indicators to evaluate and enhance the toi assimilation</a:t>
            </a:r>
          </a:p>
        </p:txBody>
      </p:sp>
      <p:sp>
        <p:nvSpPr>
          <p:cNvPr id="2" name="Rectângulo 1"/>
          <p:cNvSpPr/>
          <p:nvPr/>
        </p:nvSpPr>
        <p:spPr>
          <a:xfrm>
            <a:off x="55183" y="2631862"/>
            <a:ext cx="5718480" cy="2923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ângulo 15"/>
          <p:cNvSpPr/>
          <p:nvPr/>
        </p:nvSpPr>
        <p:spPr>
          <a:xfrm>
            <a:off x="49600" y="4006213"/>
            <a:ext cx="5718480" cy="2923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taking in account the notion of effectiveness among stakeholders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71875" y="5374382"/>
            <a:ext cx="5718480" cy="29239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9138" indent="-719138">
              <a:tabLst>
                <a:tab pos="71755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	monitoring mechanism to steer the alignment of the absorptive capacity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11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3.0.5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q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uality operational framework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assessment and validation within specific vet mechanisms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international vet certification framework (ISCED, EUROPASS, etc.)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valorization through specific initiatives among stakeholders</a:t>
            </a:r>
          </a:p>
        </p:txBody>
      </p:sp>
    </p:spTree>
    <p:extLst>
      <p:ext uri="{BB962C8B-B14F-4D97-AF65-F5344CB8AC3E}">
        <p14:creationId xmlns:p14="http://schemas.microsoft.com/office/powerpoint/2010/main" val="28240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12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3.0.6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n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etworking and advocacy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</a:t>
            </a:r>
            <a:r>
              <a:rPr lang="en-GB" sz="3200" dirty="0" smtClean="0">
                <a:solidFill>
                  <a:srgbClr val="0070C0"/>
                </a:solidFill>
                <a:latin typeface="Century Gothic" pitchFamily="34" charset="0"/>
              </a:rPr>
              <a:t>removing </a:t>
            </a:r>
            <a:r>
              <a:rPr lang="en-GB" sz="3200" dirty="0">
                <a:solidFill>
                  <a:srgbClr val="0070C0"/>
                </a:solidFill>
                <a:latin typeface="Century Gothic" pitchFamily="34" charset="0"/>
              </a:rPr>
              <a:t>barriers to accessing technologies in the public domain</a:t>
            </a:r>
            <a:endParaRPr lang="en-US" sz="3200" dirty="0" smtClean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evidence-based advocacy plan for public and private vet bodies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civil society platforms as key players in facilitating partnerships in toi field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13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3.0.7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f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unding and financing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bridging the gap between innovation stakeholders and vet bodies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public and private bodies, instruments for toi subsidy in the vet field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financial cohesion within the vet products and services lifecycle 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14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3.0.8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b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est practices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</a:t>
            </a: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TecMinho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, case-study 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with in-situation training 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USA &gt; Portugal (Minho)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6450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CHALMERS, Sweden (Gothenburg) vet and research center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7550" indent="-717550">
              <a:tabLst>
                <a:tab pos="71596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	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PHILIPS, The 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Netherland (Eindhoven), 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innovation and emerging 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businesses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70C0"/>
                </a:solidFill>
                <a:latin typeface="Century Gothic" pitchFamily="34" charset="0"/>
              </a:rPr>
              <a:t>transfer</a:t>
            </a:r>
            <a:r>
              <a:rPr lang="en-US" sz="2400" dirty="0" smtClean="0">
                <a:solidFill>
                  <a:srgbClr val="0070C0"/>
                </a:solidFill>
                <a:latin typeface="Century Gothic" pitchFamily="34" charset="0"/>
              </a:rPr>
              <a:t> of innovation &gt; </a:t>
            </a:r>
            <a:r>
              <a:rPr lang="en-US" sz="2400" dirty="0" smtClean="0">
                <a:solidFill>
                  <a:srgbClr val="0070C0"/>
                </a:solidFill>
                <a:latin typeface="Century Gothic" pitchFamily="34" charset="0"/>
              </a:rPr>
              <a:t>toi &gt; 1</a:t>
            </a:r>
            <a:endParaRPr lang="en-US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en-US" sz="2400" b="1" dirty="0" smtClean="0">
                <a:solidFill>
                  <a:srgbClr val="0070C0"/>
                </a:solidFill>
                <a:latin typeface="Century Gothic" pitchFamily="34" charset="0"/>
              </a:rPr>
              <a:t>vet activities</a:t>
            </a:r>
            <a:endParaRPr lang="en-US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157262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1.0 &gt;. main objective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6260" y="3035973"/>
            <a:ext cx="8034270" cy="304698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s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teering progress and increasing the level of employability of vet staff based on an inclusive transmission of information, knowledge and skills within a vet framework: approach, method, contents, technologies and tools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&lt; 2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.0 &gt;. specific objectives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4897" y="2925798"/>
            <a:ext cx="8461893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5100" indent="-1435100">
              <a:tabLst>
                <a:tab pos="143351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2.0.0 &gt;	knowing the key drivers of the evolution of the labor market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78431" y="4298411"/>
            <a:ext cx="8458359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2.0.1 &gt;	matching vet operational setting with labor market needs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81031" y="5666580"/>
            <a:ext cx="8455759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2.0.2 &gt;	ensuring smart, sustainable and inclusive growth (</a:t>
            </a: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europe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2020)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3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91586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 &gt;. transfer of technology (1)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4897" y="2925798"/>
            <a:ext cx="8446273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5100" indent="-1435100">
              <a:tabLst>
                <a:tab pos="143351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3.0.0 &gt;	intellectual property perspective (flows, licensing agreements, etc.)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78432" y="4298411"/>
            <a:ext cx="8442738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3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.0.1 &gt;	learners outline (assessments, prospects and environment)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81030" y="5666580"/>
            <a:ext cx="8440139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3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.0.2 &gt;	vet curriculum design, improvement and accessibility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4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 &gt;. transfer of technology (2)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4897" y="2925798"/>
            <a:ext cx="8461893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5100" indent="-1435100">
              <a:tabLst>
                <a:tab pos="143351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3.0.3 &gt;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vet curriculum continuum within a 3 segments networking framework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78432" y="4298411"/>
            <a:ext cx="8470264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3.0.4 &gt;	effectiveness and inclusiveness (evaluations, goals alignment)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81031" y="5666580"/>
            <a:ext cx="8034270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3.0.5 &gt;	quality operational framework (certification, valorization)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9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5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 &gt;. transfer of technology (3)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4897" y="2925798"/>
            <a:ext cx="8461893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5100" indent="-1435100">
              <a:tabLst>
                <a:tab pos="143351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3.0.6 &gt;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networking and advocacy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78432" y="4298411"/>
            <a:ext cx="8470264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351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3.0.7 &gt;	funding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81031" y="5666580"/>
            <a:ext cx="803427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436688" indent="-1436688">
              <a:tabLst>
                <a:tab pos="143668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3.0.8 &gt;	best practices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6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3.0.0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intellectual property 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perspective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intellectual property flows: barriers and globalization context.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external patent counsel as a best practices approach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5963" indent="-715963">
              <a:tabLst>
                <a:tab pos="71596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	contractual 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framework: procurement, partnership, joint-venture, etc.</a:t>
            </a:r>
          </a:p>
        </p:txBody>
      </p:sp>
    </p:spTree>
    <p:extLst>
      <p:ext uri="{BB962C8B-B14F-4D97-AF65-F5344CB8AC3E}">
        <p14:creationId xmlns:p14="http://schemas.microsoft.com/office/powerpoint/2010/main" val="5247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&gt; 7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3.0.1 &gt;. learner outline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global and self-evaluation (hard and soft skills, intercultural competences) 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transfer of innovation as a fostering tool to increase mobility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9138" indent="-719138">
              <a:tabLst>
                <a:tab pos="71596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opportunities for career improvement and advancement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1213712"/>
            <a:ext cx="9143999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err="1">
                <a:solidFill>
                  <a:srgbClr val="0070C0"/>
                </a:solidFill>
                <a:latin typeface="Century Gothic" pitchFamily="34" charset="0"/>
              </a:rPr>
              <a:t>t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ransfer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dirty="0" err="1" smtClean="0">
                <a:solidFill>
                  <a:srgbClr val="0070C0"/>
                </a:solidFill>
                <a:latin typeface="Century Gothic" pitchFamily="34" charset="0"/>
              </a:rPr>
              <a:t>innovation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 &gt; </a:t>
            </a:r>
            <a:r>
              <a:rPr lang="pt-PT" sz="2400" dirty="0" smtClean="0">
                <a:solidFill>
                  <a:srgbClr val="0070C0"/>
                </a:solidFill>
                <a:latin typeface="Century Gothic" pitchFamily="34" charset="0"/>
              </a:rPr>
              <a:t>toi &lt; 8</a:t>
            </a:r>
            <a:endParaRPr lang="pt-PT" sz="24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r"/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vet</a:t>
            </a:r>
            <a:r>
              <a:rPr lang="pt-PT" sz="2400" b="1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pt-PT" sz="2400" b="1" dirty="0" err="1" smtClean="0">
                <a:solidFill>
                  <a:srgbClr val="0070C0"/>
                </a:solidFill>
                <a:latin typeface="Century Gothic" pitchFamily="34" charset="0"/>
              </a:rPr>
              <a:t>activities</a:t>
            </a:r>
            <a:endParaRPr lang="en-GB" sz="24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2999" y="2047087"/>
            <a:ext cx="881461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3.0.2 &gt;. </a:t>
            </a:r>
            <a:r>
              <a:rPr lang="en-US" sz="3200" b="1" dirty="0">
                <a:solidFill>
                  <a:srgbClr val="0070C0"/>
                </a:solidFill>
                <a:latin typeface="Century Gothic" pitchFamily="34" charset="0"/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  <a:latin typeface="Century Gothic" pitchFamily="34" charset="0"/>
              </a:rPr>
              <a:t>et curriculum design</a:t>
            </a:r>
            <a:endParaRPr lang="en-US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19846" y="2925798"/>
            <a:ext cx="8370652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627063" indent="-627063">
              <a:tabLst>
                <a:tab pos="622300" algn="l"/>
              </a:tabLst>
            </a:pPr>
            <a:r>
              <a:rPr lang="en-US" sz="3200" dirty="0" err="1" smtClean="0">
                <a:solidFill>
                  <a:srgbClr val="0070C0"/>
                </a:solidFill>
                <a:latin typeface="Century Gothic" pitchFamily="34" charset="0"/>
              </a:rPr>
              <a:t>i</a:t>
            </a: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 &gt;	task analysis: skills to be taught, target group id., objectives, etc.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58806" y="5666580"/>
            <a:ext cx="8509466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808038" indent="-808038">
              <a:tabLst>
                <a:tab pos="808038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iii &gt;	development: experts contribution, facilitators guidelines, etc. </a:t>
            </a:r>
            <a:endParaRPr lang="en-US" sz="3200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43076" y="4299545"/>
            <a:ext cx="8447421" cy="107721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719138" indent="-719138">
              <a:tabLst>
                <a:tab pos="715963" algn="l"/>
              </a:tabLst>
            </a:pPr>
            <a:r>
              <a:rPr lang="en-US" sz="3200" dirty="0" smtClean="0">
                <a:solidFill>
                  <a:srgbClr val="0070C0"/>
                </a:solidFill>
                <a:latin typeface="Century Gothic" pitchFamily="34" charset="0"/>
              </a:rPr>
              <a:t>ii &gt;	design: concepts, method, contents, teaching units, accessibility, etc.</a:t>
            </a:r>
            <a:r>
              <a:rPr lang="en-US" sz="3200" dirty="0">
                <a:solidFill>
                  <a:srgbClr val="0070C0"/>
                </a:solidFill>
                <a:latin typeface="Century Gothic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0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338</Words>
  <Application>Microsoft Office PowerPoint</Application>
  <PresentationFormat>Apresentação no Ecrã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Hypérion</dc:creator>
  <cp:lastModifiedBy>Hypérion</cp:lastModifiedBy>
  <cp:revision>81</cp:revision>
  <dcterms:created xsi:type="dcterms:W3CDTF">2012-02-08T15:43:59Z</dcterms:created>
  <dcterms:modified xsi:type="dcterms:W3CDTF">2012-02-11T15:35:49Z</dcterms:modified>
</cp:coreProperties>
</file>